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6" r:id="rId4"/>
  </p:sldMasterIdLst>
  <p:notesMasterIdLst>
    <p:notesMasterId r:id="rId27"/>
  </p:notesMasterIdLst>
  <p:handoutMasterIdLst>
    <p:handoutMasterId r:id="rId28"/>
  </p:handoutMasterIdLst>
  <p:sldIdLst>
    <p:sldId id="1871" r:id="rId5"/>
    <p:sldId id="335" r:id="rId6"/>
    <p:sldId id="256428" r:id="rId7"/>
    <p:sldId id="324" r:id="rId8"/>
    <p:sldId id="376" r:id="rId9"/>
    <p:sldId id="256422" r:id="rId10"/>
    <p:sldId id="1804" r:id="rId11"/>
    <p:sldId id="1881" r:id="rId12"/>
    <p:sldId id="1882" r:id="rId13"/>
    <p:sldId id="1887" r:id="rId14"/>
    <p:sldId id="256431" r:id="rId15"/>
    <p:sldId id="374" r:id="rId16"/>
    <p:sldId id="1863" r:id="rId17"/>
    <p:sldId id="256429" r:id="rId18"/>
    <p:sldId id="1888" r:id="rId19"/>
    <p:sldId id="256432" r:id="rId20"/>
    <p:sldId id="1891" r:id="rId21"/>
    <p:sldId id="256425" r:id="rId22"/>
    <p:sldId id="1878" r:id="rId23"/>
    <p:sldId id="1877" r:id="rId24"/>
    <p:sldId id="256416" r:id="rId25"/>
    <p:sldId id="310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018"/>
    <a:srgbClr val="007AFF"/>
    <a:srgbClr val="003FA5"/>
    <a:srgbClr val="003DA5"/>
    <a:srgbClr val="009CA6"/>
    <a:srgbClr val="509E2F"/>
    <a:srgbClr val="003594"/>
    <a:srgbClr val="01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7" autoAdjust="0"/>
    <p:restoredTop sz="9352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02" y="306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2D82-42F0-0B4F-97F8-AB503A58771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3E1-F087-8F4C-B904-08C94039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0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A99B-957F-0D4F-B5C1-4392EAC7749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0956-332D-5B40-8636-8D651D93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0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only respond to the person who sent a broadcast, not to the whole group. </a:t>
            </a:r>
          </a:p>
        </p:txBody>
      </p:sp>
    </p:spTree>
    <p:extLst>
      <p:ext uri="{BB962C8B-B14F-4D97-AF65-F5344CB8AC3E}">
        <p14:creationId xmlns:p14="http://schemas.microsoft.com/office/powerpoint/2010/main" val="292423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Broadcast vary between sites so there may be some slight differences if you work at more than one location. </a:t>
            </a:r>
          </a:p>
        </p:txBody>
      </p:sp>
    </p:spTree>
    <p:extLst>
      <p:ext uri="{BB962C8B-B14F-4D97-AF65-F5344CB8AC3E}">
        <p14:creationId xmlns:p14="http://schemas.microsoft.com/office/powerpoint/2010/main" val="394371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6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available for Android users </a:t>
            </a:r>
          </a:p>
        </p:txBody>
      </p:sp>
    </p:spTree>
    <p:extLst>
      <p:ext uri="{BB962C8B-B14F-4D97-AF65-F5344CB8AC3E}">
        <p14:creationId xmlns:p14="http://schemas.microsoft.com/office/powerpoint/2010/main" val="227544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</p:spTree>
    <p:extLst>
      <p:ext uri="{BB962C8B-B14F-4D97-AF65-F5344CB8AC3E}">
        <p14:creationId xmlns:p14="http://schemas.microsoft.com/office/powerpoint/2010/main" val="325346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</p:spTree>
    <p:extLst>
      <p:ext uri="{BB962C8B-B14F-4D97-AF65-F5344CB8AC3E}">
        <p14:creationId xmlns:p14="http://schemas.microsoft.com/office/powerpoint/2010/main" val="59486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how to reenable Airplane mode from settings. </a:t>
            </a:r>
          </a:p>
        </p:txBody>
      </p:sp>
    </p:spTree>
    <p:extLst>
      <p:ext uri="{BB962C8B-B14F-4D97-AF65-F5344CB8AC3E}">
        <p14:creationId xmlns:p14="http://schemas.microsoft.com/office/powerpoint/2010/main" val="391554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Nurse Call will NOT work if they don’t remove </a:t>
            </a:r>
            <a:r>
              <a:rPr lang="en-US" dirty="0" err="1"/>
              <a:t>zTraining</a:t>
            </a:r>
            <a:r>
              <a:rPr lang="en-US" dirty="0"/>
              <a:t>!</a:t>
            </a:r>
          </a:p>
          <a:p>
            <a:r>
              <a:rPr lang="en-US" dirty="0"/>
              <a:t>And they will see the training “Hiccup” patients!</a:t>
            </a:r>
          </a:p>
        </p:txBody>
      </p:sp>
    </p:spTree>
    <p:extLst>
      <p:ext uri="{BB962C8B-B14F-4D97-AF65-F5344CB8AC3E}">
        <p14:creationId xmlns:p14="http://schemas.microsoft.com/office/powerpoint/2010/main" val="300936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FB8AC-59AC-C54C-AA54-9B2A98253D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Broadcast vs Group text </a:t>
            </a:r>
          </a:p>
          <a:p>
            <a:r>
              <a:rPr lang="en-US" dirty="0"/>
              <a:t>Broadcasting is similar to group texting, however, the people/roles included in the group are predetermined and cannot be adjusted.  </a:t>
            </a:r>
          </a:p>
          <a:p>
            <a:r>
              <a:rPr lang="en-US" dirty="0"/>
              <a:t>Group texting allows for the sender to pick and choose who will receive the message.  </a:t>
            </a:r>
          </a:p>
          <a:p>
            <a:endParaRPr lang="en-US" dirty="0"/>
          </a:p>
          <a:p>
            <a:r>
              <a:rPr lang="en-US" dirty="0"/>
              <a:t>Select Quick, Groups, or Recent </a:t>
            </a:r>
          </a:p>
          <a:p>
            <a:r>
              <a:rPr lang="en-US" dirty="0"/>
              <a:t>Select Location </a:t>
            </a:r>
          </a:p>
          <a:p>
            <a:r>
              <a:rPr lang="en-US" dirty="0"/>
              <a:t>Choose the Unit </a:t>
            </a:r>
          </a:p>
          <a:p>
            <a:r>
              <a:rPr lang="en-US" b="1" dirty="0"/>
              <a:t>Example</a:t>
            </a:r>
            <a:r>
              <a:rPr lang="en-US" dirty="0"/>
              <a:t>:  If I am the Nurse Manager and I know I am going to be short next week, I can send a broadcast to all of my floor nurses, “What is your availability next week, we are going to be short?” When people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Blasting “ Simple, one-way text messages are sent to a list of recipients. This feature is useful for public, health alerts or health education campaigns. </a:t>
            </a:r>
          </a:p>
          <a:p>
            <a:r>
              <a:rPr lang="en-US" dirty="0"/>
              <a:t> respond, I am the only one who will receive that message.  </a:t>
            </a:r>
          </a:p>
          <a:p>
            <a:endParaRPr lang="en-US" dirty="0"/>
          </a:p>
          <a:p>
            <a:r>
              <a:rPr lang="en-US" dirty="0"/>
              <a:t>CAUTION: Broadcasts are now open to all 5 hospitals that are up on MHB so careful to not pick a group e.g. All CRNAs as will broadcast to all hospitals.  Check on this statement as mentioned by Sherrie Krohta.</a:t>
            </a:r>
          </a:p>
        </p:txBody>
      </p:sp>
    </p:spTree>
    <p:extLst>
      <p:ext uri="{BB962C8B-B14F-4D97-AF65-F5344CB8AC3E}">
        <p14:creationId xmlns:p14="http://schemas.microsoft.com/office/powerpoint/2010/main" val="288554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to come next month.  Sending Messages. </a:t>
            </a:r>
          </a:p>
        </p:txBody>
      </p:sp>
    </p:spTree>
    <p:extLst>
      <p:ext uri="{BB962C8B-B14F-4D97-AF65-F5344CB8AC3E}">
        <p14:creationId xmlns:p14="http://schemas.microsoft.com/office/powerpoint/2010/main" val="273854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select Anywhere, this should be used by leadership and in disaster situations. </a:t>
            </a:r>
          </a:p>
        </p:txBody>
      </p:sp>
    </p:spTree>
    <p:extLst>
      <p:ext uri="{BB962C8B-B14F-4D97-AF65-F5344CB8AC3E}">
        <p14:creationId xmlns:p14="http://schemas.microsoft.com/office/powerpoint/2010/main" val="128883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A - Beau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 baseline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FA1D3-27B3-4279-AA0D-3977E7CB5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34" y="4492728"/>
            <a:ext cx="597460" cy="420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9A79C-B59E-48AF-A3BB-A9D0E3DA8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94" y="4467903"/>
            <a:ext cx="1238250" cy="6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itle/Divider - Beau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3972337" cy="5143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457639" y="720503"/>
            <a:ext cx="4309566" cy="843274"/>
          </a:xfrm>
        </p:spPr>
        <p:txBody>
          <a:bodyPr lIns="0" tIns="0" rIns="0" bIns="0" anchor="ctr" anchorCtr="0">
            <a:normAutofit/>
          </a:bodyPr>
          <a:lstStyle>
            <a:lvl1pPr>
              <a:defRPr sz="3600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7639" y="2626944"/>
            <a:ext cx="4309566" cy="10507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Presentation date, location, etc.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57639" y="1587901"/>
            <a:ext cx="4309566" cy="825099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100" b="0" i="0" cap="none" baseline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title or presentation date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3859708"/>
            <a:ext cx="4310063" cy="5072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Copyright, Confidential and/or Proprietary information here.</a:t>
            </a:r>
          </a:p>
        </p:txBody>
      </p:sp>
      <p:pic>
        <p:nvPicPr>
          <p:cNvPr id="14" name="Picture 13" descr="Beaumon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1" y="4651505"/>
            <a:ext cx="1544800" cy="2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3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itle/Divider - Beaumont Children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3972337" cy="5143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457639" y="720503"/>
            <a:ext cx="4309566" cy="843274"/>
          </a:xfrm>
        </p:spPr>
        <p:txBody>
          <a:bodyPr lIns="0" tIns="0" rIns="0" bIns="0" anchor="ctr" anchorCtr="0">
            <a:norm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57639" y="1587901"/>
            <a:ext cx="4309566" cy="825099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100" b="0" i="0" cap="none" baseline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title or presentation date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1" y="4575924"/>
            <a:ext cx="1316566" cy="312518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7639" y="2626944"/>
            <a:ext cx="4309566" cy="10507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Presentation date, location, etc.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3859708"/>
            <a:ext cx="4310063" cy="5072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Copyright, Confidential and/or Proprietary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251347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itle/Divider - OU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3972337" cy="5143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457639" y="720503"/>
            <a:ext cx="4309566" cy="843274"/>
          </a:xfrm>
        </p:spPr>
        <p:txBody>
          <a:bodyPr lIns="0" tIns="0" rIns="0" bIns="0" anchor="ctr" anchorCtr="0">
            <a:norm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57639" y="1587901"/>
            <a:ext cx="4309566" cy="825099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100" b="0" i="0" cap="none" baseline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title or presentation date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42" y="4449894"/>
            <a:ext cx="1243747" cy="438547"/>
          </a:xfrm>
          <a:prstGeom prst="rect">
            <a:avLst/>
          </a:prstGeom>
        </p:spPr>
      </p:pic>
      <p:pic>
        <p:nvPicPr>
          <p:cNvPr id="11" name="Picture 10" descr="Beaumont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198" y="4564636"/>
            <a:ext cx="1316566" cy="201931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7639" y="2626944"/>
            <a:ext cx="4309566" cy="10507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Presentation date, location, etc.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3859708"/>
            <a:ext cx="4310063" cy="5072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Copyright, Confidential and/or Proprietary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6096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/Divider - Beaumont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3972337" cy="5143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458198" y="720503"/>
            <a:ext cx="4309566" cy="843274"/>
          </a:xfrm>
        </p:spPr>
        <p:txBody>
          <a:bodyPr lIns="0" tIns="0" rIns="0" bIns="0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58198" y="1587901"/>
            <a:ext cx="4309566" cy="825099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100" b="0" i="0" cap="none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title or presentation date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2" y="4653792"/>
            <a:ext cx="1535294" cy="23465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7639" y="2626944"/>
            <a:ext cx="4309566" cy="10507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Presentation date, location, etc.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3859708"/>
            <a:ext cx="4310063" cy="5072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 baseline="0">
                <a:solidFill>
                  <a:schemeClr val="tx1"/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Copyright, Confidential and/or Proprietary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54905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/Divider - Beaumont Children'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40" y="4576978"/>
            <a:ext cx="1316628" cy="312533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3972337" cy="5143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457639" y="720503"/>
            <a:ext cx="4309566" cy="843274"/>
          </a:xfrm>
        </p:spPr>
        <p:txBody>
          <a:bodyPr lIns="0" tIns="0" rIns="0" bIns="0" anchor="ctr" anchorCtr="0">
            <a:normAutofit/>
          </a:bodyPr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57639" y="1587901"/>
            <a:ext cx="4309566" cy="825099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100" b="0" i="0" cap="none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title or presentation date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7639" y="2626944"/>
            <a:ext cx="4309566" cy="10507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Presentation date, location, etc.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3859708"/>
            <a:ext cx="4310063" cy="5072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Copyright, Confidential and/or Proprietary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821319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/Divider - OUWB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41" y="4449894"/>
            <a:ext cx="1243749" cy="438547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3972337" cy="5143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457639" y="720503"/>
            <a:ext cx="4309566" cy="843274"/>
          </a:xfrm>
        </p:spPr>
        <p:txBody>
          <a:bodyPr lIns="0" tIns="0" rIns="0" bIns="0" anchor="ctr" anchorCtr="0">
            <a:normAutofit/>
          </a:bodyPr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57639" y="1587901"/>
            <a:ext cx="4309566" cy="825099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100" b="0" i="0" cap="none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title or presentation date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198" y="4568002"/>
            <a:ext cx="1316566" cy="20122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7639" y="2626944"/>
            <a:ext cx="4309566" cy="10507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Presentation date, location, etc.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3859708"/>
            <a:ext cx="4310063" cy="5072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  <a:lvl2pPr marL="4572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Copyright, Confidential and/or Proprietary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307749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 -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71959"/>
            <a:ext cx="7360421" cy="1188294"/>
          </a:xfrm>
        </p:spPr>
        <p:txBody>
          <a:bodyPr wrap="square" lIns="0" tIns="0" rIns="0" bIns="0" anchor="ctr" anchorCtr="0">
            <a:normAutofit/>
          </a:bodyPr>
          <a:lstStyle>
            <a:lvl1pPr indent="0" algn="l">
              <a:lnSpc>
                <a:spcPct val="10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62457"/>
            <a:ext cx="6045200" cy="610994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84" y="4665615"/>
            <a:ext cx="1488548" cy="2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 - Orange">
    <p:bg>
      <p:bgPr>
        <a:solidFill>
          <a:srgbClr val="D86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71959"/>
            <a:ext cx="7360421" cy="1188294"/>
          </a:xfrm>
        </p:spPr>
        <p:txBody>
          <a:bodyPr wrap="square" lIns="0" tIns="0" rIns="0" bIns="0" anchor="ctr" anchorCtr="0">
            <a:normAutofit/>
          </a:bodyPr>
          <a:lstStyle>
            <a:lvl1pPr indent="0" algn="l">
              <a:lnSpc>
                <a:spcPct val="10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62457"/>
            <a:ext cx="6045200" cy="610994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84" y="4665615"/>
            <a:ext cx="1488548" cy="2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 - Green"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71959"/>
            <a:ext cx="7360421" cy="1188294"/>
          </a:xfrm>
        </p:spPr>
        <p:txBody>
          <a:bodyPr wrap="square" lIns="0" tIns="0" rIns="0" bIns="0" anchor="ctr" anchorCtr="0">
            <a:normAutofit/>
          </a:bodyPr>
          <a:lstStyle>
            <a:lvl1pPr indent="0" algn="l">
              <a:lnSpc>
                <a:spcPct val="10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62457"/>
            <a:ext cx="6045200" cy="610994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84" y="4665615"/>
            <a:ext cx="1488548" cy="2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 - Teal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71959"/>
            <a:ext cx="7360421" cy="1188294"/>
          </a:xfrm>
        </p:spPr>
        <p:txBody>
          <a:bodyPr wrap="square" lIns="0" tIns="0" rIns="0" bIns="0" anchor="ctr" anchorCtr="0">
            <a:normAutofit/>
          </a:bodyPr>
          <a:lstStyle>
            <a:lvl1pPr indent="0" algn="l">
              <a:lnSpc>
                <a:spcPct val="10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62457"/>
            <a:ext cx="6045200" cy="610994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84" y="4665615"/>
            <a:ext cx="1488548" cy="2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A - Beaumont Children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 baseline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31153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 - Blue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71959"/>
            <a:ext cx="7360421" cy="1188294"/>
          </a:xfrm>
        </p:spPr>
        <p:txBody>
          <a:bodyPr wrap="square" lIns="0" tIns="0" rIns="0" bIns="0" anchor="ctr" anchorCtr="0">
            <a:normAutofit/>
          </a:bodyPr>
          <a:lstStyle>
            <a:lvl1pPr indent="0" algn="l">
              <a:lnSpc>
                <a:spcPct val="10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62457"/>
            <a:ext cx="6045200" cy="610994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84" y="4665615"/>
            <a:ext cx="1488548" cy="2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 -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71959"/>
            <a:ext cx="7360421" cy="1188294"/>
          </a:xfrm>
        </p:spPr>
        <p:txBody>
          <a:bodyPr wrap="square" lIns="0" tIns="0" rIns="0" bIns="0" anchor="ctr" anchorCtr="0">
            <a:normAutofit/>
          </a:bodyPr>
          <a:lstStyle>
            <a:lvl1pPr indent="0" algn="l">
              <a:lnSpc>
                <a:spcPct val="100000"/>
              </a:lnSpc>
              <a:defRPr sz="6000" b="1" baseline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62457"/>
            <a:ext cx="6045200" cy="610994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0" i="0" baseline="0">
                <a:solidFill>
                  <a:srgbClr val="003DA5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6" name="Picture 5" descr="Beaumon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774" y="4662015"/>
            <a:ext cx="1544800" cy="2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12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3209" y="342902"/>
            <a:ext cx="8637266" cy="577848"/>
          </a:xfrm>
        </p:spPr>
        <p:txBody>
          <a:bodyPr lIns="0" tIns="0" rIns="0" bIns="0" anchor="ctr"/>
          <a:lstStyle>
            <a:lvl1pPr>
              <a:defRPr cap="none" baseline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49582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9787" y="1041332"/>
            <a:ext cx="8657146" cy="3144783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 cap="none" baseline="0">
                <a:solidFill>
                  <a:schemeClr val="tx1"/>
                </a:solidFill>
              </a:defRPr>
            </a:lvl2pPr>
            <a:lvl3pPr marL="282575" indent="-282575">
              <a:spcBef>
                <a:spcPts val="600"/>
              </a:spcBef>
              <a:buFont typeface="Arial"/>
              <a:buChar char="•"/>
              <a:defRPr sz="2400" cap="none" baseline="0">
                <a:solidFill>
                  <a:schemeClr val="tx1"/>
                </a:solidFill>
              </a:defRPr>
            </a:lvl3pPr>
            <a:lvl4pPr marL="573088" indent="-231775">
              <a:spcBef>
                <a:spcPts val="600"/>
              </a:spcBef>
              <a:defRPr cap="none" baseline="0">
                <a:solidFill>
                  <a:schemeClr val="tx1"/>
                </a:solidFill>
              </a:defRPr>
            </a:lvl4pPr>
            <a:lvl5pPr marL="803275" indent="-230188">
              <a:spcBef>
                <a:spcPts val="300"/>
              </a:spcBef>
              <a:buFont typeface="Arial"/>
              <a:buChar char="•"/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2047" y="342902"/>
            <a:ext cx="8638428" cy="577848"/>
          </a:xfrm>
        </p:spPr>
        <p:txBody>
          <a:bodyPr lIns="0" tIns="0" rIns="0" bIns="0" anchor="ctr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C45B-716A-4B3E-B86A-CBB3AA237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34" y="4467646"/>
            <a:ext cx="597460" cy="445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D5A1E-7028-4C23-9856-75F3A3FF5A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57" y="4912767"/>
            <a:ext cx="1421367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62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s with OUW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9786" y="1041332"/>
            <a:ext cx="8640213" cy="3144783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 cap="none" baseline="0">
                <a:solidFill>
                  <a:schemeClr val="tx1"/>
                </a:solidFill>
              </a:defRPr>
            </a:lvl2pPr>
            <a:lvl3pPr marL="282575" indent="-282575">
              <a:spcBef>
                <a:spcPts val="600"/>
              </a:spcBef>
              <a:buFont typeface="Arial"/>
              <a:buChar char="•"/>
              <a:defRPr sz="2400" cap="none" baseline="0">
                <a:solidFill>
                  <a:schemeClr val="tx1"/>
                </a:solidFill>
              </a:defRPr>
            </a:lvl3pPr>
            <a:lvl4pPr marL="573088" indent="-231775">
              <a:spcBef>
                <a:spcPts val="600"/>
              </a:spcBef>
              <a:defRPr cap="none" baseline="0">
                <a:solidFill>
                  <a:schemeClr val="tx1"/>
                </a:solidFill>
              </a:defRPr>
            </a:lvl4pPr>
            <a:lvl5pPr marL="803275" indent="-230188">
              <a:spcBef>
                <a:spcPts val="300"/>
              </a:spcBef>
              <a:buFont typeface="Arial"/>
              <a:buChar char="•"/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 descr="BEAU_MOONSHOT_Lockup[1]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4646658"/>
            <a:ext cx="1701800" cy="2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0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 with Beaumont Children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9786" y="1041332"/>
            <a:ext cx="8640213" cy="3144783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 cap="none" baseline="0">
                <a:solidFill>
                  <a:schemeClr val="tx1"/>
                </a:solidFill>
              </a:defRPr>
            </a:lvl2pPr>
            <a:lvl3pPr marL="282575" indent="-282575">
              <a:spcBef>
                <a:spcPts val="600"/>
              </a:spcBef>
              <a:buFont typeface="Arial"/>
              <a:buChar char="•"/>
              <a:defRPr sz="2400" cap="none" baseline="0">
                <a:solidFill>
                  <a:schemeClr val="tx1"/>
                </a:solidFill>
              </a:defRPr>
            </a:lvl3pPr>
            <a:lvl4pPr marL="573088" indent="-231775">
              <a:spcBef>
                <a:spcPts val="600"/>
              </a:spcBef>
              <a:defRPr cap="none" baseline="0">
                <a:solidFill>
                  <a:schemeClr val="tx1"/>
                </a:solidFill>
              </a:defRPr>
            </a:lvl4pPr>
            <a:lvl5pPr marL="803275" indent="-230188">
              <a:spcBef>
                <a:spcPts val="300"/>
              </a:spcBef>
              <a:buFont typeface="Arial"/>
              <a:buChar char="•"/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44"/>
          <a:stretch/>
        </p:blipFill>
        <p:spPr>
          <a:xfrm>
            <a:off x="7382051" y="4903839"/>
            <a:ext cx="1544818" cy="1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7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 with OUW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4466821"/>
            <a:ext cx="1243747" cy="438547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9786" y="1041332"/>
            <a:ext cx="8640213" cy="3144783"/>
          </a:xfrm>
        </p:spPr>
        <p:txBody>
          <a:bodyPr/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 cap="none" baseline="0">
                <a:solidFill>
                  <a:schemeClr val="tx1"/>
                </a:solidFill>
              </a:defRPr>
            </a:lvl2pPr>
            <a:lvl3pPr marL="282575" indent="-282575">
              <a:spcBef>
                <a:spcPts val="600"/>
              </a:spcBef>
              <a:buFont typeface="Arial"/>
              <a:buChar char="•"/>
              <a:defRPr sz="2400" cap="none" baseline="0">
                <a:solidFill>
                  <a:schemeClr val="tx1"/>
                </a:solidFill>
              </a:defRPr>
            </a:lvl3pPr>
            <a:lvl4pPr marL="573088" indent="-231775">
              <a:spcBef>
                <a:spcPts val="600"/>
              </a:spcBef>
              <a:defRPr cap="none" baseline="0">
                <a:solidFill>
                  <a:schemeClr val="tx1"/>
                </a:solidFill>
              </a:defRPr>
            </a:lvl4pPr>
            <a:lvl5pPr marL="803275" indent="-230188">
              <a:spcBef>
                <a:spcPts val="300"/>
              </a:spcBef>
              <a:buFont typeface="Arial"/>
              <a:buChar char="•"/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964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401" y="348656"/>
            <a:ext cx="8637462" cy="572094"/>
          </a:xfrm>
        </p:spPr>
        <p:txBody>
          <a:bodyPr lIns="0" tIns="0" rIns="0" bIns="0" anchor="ctr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49788" y="1111670"/>
            <a:ext cx="8631075" cy="3412043"/>
          </a:xfrm>
        </p:spPr>
        <p:txBody>
          <a:bodyPr>
            <a:normAutofit/>
          </a:bodyPr>
          <a:lstStyle>
            <a:lvl1pPr>
              <a:defRPr baseline="0"/>
            </a:lvl1pPr>
            <a:lvl2pPr>
              <a:defRPr sz="2400" baseline="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04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9787" y="1038961"/>
            <a:ext cx="4114395" cy="47982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49787" y="1587500"/>
            <a:ext cx="4114395" cy="2643457"/>
          </a:xfrm>
        </p:spPr>
        <p:txBody>
          <a:bodyPr/>
          <a:lstStyle>
            <a:lvl1pPr marL="282575" indent="-282575"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 marL="573088" indent="-231775"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  <a:lvl3pPr marL="803275" indent="-230188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1085850" indent="-230188"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marL="1255713" indent="-169863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8183" y="1038961"/>
            <a:ext cx="4253255" cy="47982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18183" y="1587499"/>
            <a:ext cx="4253255" cy="2643458"/>
          </a:xfrm>
        </p:spPr>
        <p:txBody>
          <a:bodyPr/>
          <a:lstStyle>
            <a:lvl1pPr marL="282575" indent="-282575"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 marL="512763" indent="-230188"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 marL="742950" indent="-230188">
              <a:spcBef>
                <a:spcPts val="0"/>
              </a:spcBef>
              <a:defRPr sz="1800">
                <a:solidFill>
                  <a:schemeClr val="tx1"/>
                </a:solidFill>
              </a:defRPr>
            </a:lvl3pPr>
            <a:lvl4pPr marL="973138" indent="-230188"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marL="1144588" indent="-17145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3401" y="348656"/>
            <a:ext cx="8628036" cy="57209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562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759704" y="1043770"/>
            <a:ext cx="3941761" cy="32707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9788" y="1043769"/>
            <a:ext cx="4096519" cy="3270749"/>
          </a:xfrm>
        </p:spPr>
        <p:txBody>
          <a:bodyPr>
            <a:normAutofit/>
          </a:bodyPr>
          <a:lstStyle>
            <a:lvl1pPr marL="230188" indent="-230188">
              <a:spcBef>
                <a:spcPts val="900"/>
              </a:spcBef>
              <a:buFont typeface="Arial" panose="020B0604020202020204" pitchFamily="34" charset="0"/>
              <a:buChar char="•"/>
              <a:defRPr sz="2000" cap="none" baseline="0">
                <a:solidFill>
                  <a:schemeClr val="tx1"/>
                </a:solidFill>
              </a:defRPr>
            </a:lvl1pPr>
            <a:lvl2pPr marL="512763" indent="-230188">
              <a:spcBef>
                <a:spcPts val="600"/>
              </a:spcBef>
              <a:buFont typeface="Arial" panose="020B0604020202020204" pitchFamily="34" charset="0"/>
              <a:buChar char="–"/>
              <a:defRPr sz="1800" cap="none" baseline="0">
                <a:solidFill>
                  <a:schemeClr val="tx1"/>
                </a:solidFill>
              </a:defRPr>
            </a:lvl2pPr>
            <a:lvl3pPr marL="742950" indent="-169863">
              <a:spcBef>
                <a:spcPts val="3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3402" y="348656"/>
            <a:ext cx="8637074" cy="57209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39862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A - OU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4662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ption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972" y="342901"/>
            <a:ext cx="3229242" cy="986779"/>
          </a:xfrm>
        </p:spPr>
        <p:txBody>
          <a:bodyPr lIns="0" tIns="0" rIns="0"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529" y="1362028"/>
            <a:ext cx="3229242" cy="508000"/>
          </a:xfrm>
        </p:spPr>
        <p:txBody>
          <a:bodyPr anchor="ctr" anchorCtr="0"/>
          <a:lstStyle>
            <a:lvl1pPr marL="0" indent="0" algn="l">
              <a:buNone/>
              <a:defRPr sz="2200" b="0" i="0" cap="none" baseline="0">
                <a:solidFill>
                  <a:schemeClr val="bg2">
                    <a:lumMod val="75000"/>
                  </a:schemeClr>
                </a:solidFill>
                <a:latin typeface="+mn-lt"/>
                <a:cs typeface="Calibri Light"/>
              </a:defRPr>
            </a:lvl1pPr>
            <a:lvl2pPr marL="3240" indent="0" algn="l">
              <a:spcBef>
                <a:spcPts val="816"/>
              </a:spcBef>
              <a:buNone/>
              <a:tabLst/>
              <a:defRPr sz="1600" cap="none"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021668" y="457200"/>
            <a:ext cx="4806757" cy="3865857"/>
          </a:xfrm>
        </p:spPr>
        <p:txBody>
          <a:bodyPr/>
          <a:lstStyle>
            <a:lvl1pPr marL="282575" indent="-282575">
              <a:defRPr sz="2400"/>
            </a:lvl1pPr>
            <a:lvl2pPr marL="684213" indent="-282575">
              <a:spcBef>
                <a:spcPts val="600"/>
              </a:spcBef>
              <a:defRPr sz="2000"/>
            </a:lvl2pPr>
            <a:lvl3pPr marL="973138" indent="-230188">
              <a:defRPr sz="1800"/>
            </a:lvl3pPr>
            <a:lvl4pPr marL="1255713" indent="-230188">
              <a:defRPr sz="1600"/>
            </a:lvl4pPr>
            <a:lvl5pPr marL="1487488" indent="-171450"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529" y="1902376"/>
            <a:ext cx="3228975" cy="242078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91467" y="457200"/>
            <a:ext cx="0" cy="3865960"/>
          </a:xfrm>
          <a:prstGeom prst="line">
            <a:avLst/>
          </a:prstGeom>
          <a:ln w="63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79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45892" y="1368424"/>
            <a:ext cx="4150197" cy="51752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i="0" cap="none" baseline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32868" y="889000"/>
            <a:ext cx="4104053" cy="18097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z="2000" dirty="0"/>
              <a:t>CLICK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45892" y="669636"/>
            <a:ext cx="4150197" cy="644814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3000" b="1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Information title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32869" y="2839255"/>
            <a:ext cx="1955799" cy="10638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z="2000" dirty="0"/>
              <a:t>CLICK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881122" y="2839257"/>
            <a:ext cx="1955799" cy="10638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z="2000" dirty="0"/>
              <a:t>CLICK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45836" y="2063750"/>
            <a:ext cx="4149725" cy="23117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2016363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0399" y="3274741"/>
            <a:ext cx="4643202" cy="338409"/>
          </a:xfrm>
        </p:spPr>
        <p:txBody>
          <a:bodyPr lIns="0" tIns="0" rIns="0" bIns="0" anchor="b">
            <a:noAutofit/>
          </a:bodyPr>
          <a:lstStyle>
            <a:lvl1pPr algn="l">
              <a:defRPr sz="2000" b="1" i="0" cap="none">
                <a:latin typeface="Calibri"/>
                <a:cs typeface="Calibri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0399" y="459581"/>
            <a:ext cx="4643202" cy="2815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50399" y="3653168"/>
            <a:ext cx="4643202" cy="5097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00" b="0" i="0">
                <a:latin typeface="+mn-lt"/>
                <a:cs typeface="Calibr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503187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8989" y="1700955"/>
            <a:ext cx="3887318" cy="2518468"/>
          </a:xfrm>
        </p:spPr>
        <p:txBody>
          <a:bodyPr>
            <a:normAutofit/>
          </a:bodyPr>
          <a:lstStyle>
            <a:lvl1pPr marL="230188" indent="-230188">
              <a:buFont typeface="Arial" panose="020B0604020202020204" pitchFamily="34" charset="0"/>
              <a:buChar char="•"/>
              <a:defRPr sz="1800" cap="none" baseline="0">
                <a:solidFill>
                  <a:schemeClr val="tx1"/>
                </a:solidFill>
              </a:defRPr>
            </a:lvl1pPr>
            <a:lvl2pPr marL="512763" indent="-230188">
              <a:spcBef>
                <a:spcPts val="600"/>
              </a:spcBef>
              <a:buFont typeface="Arial" panose="020B0604020202020204" pitchFamily="34" charset="0"/>
              <a:buChar char="–"/>
              <a:defRPr sz="1800" cap="none" baseline="0">
                <a:solidFill>
                  <a:schemeClr val="tx1"/>
                </a:solidFill>
              </a:defRPr>
            </a:lvl2pPr>
            <a:lvl3pPr marL="803275" indent="-228600">
              <a:spcBef>
                <a:spcPts val="300"/>
              </a:spcBef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767399" y="1700955"/>
            <a:ext cx="3941762" cy="2518468"/>
          </a:xfrm>
        </p:spPr>
        <p:txBody>
          <a:bodyPr>
            <a:normAutofit/>
          </a:bodyPr>
          <a:lstStyle>
            <a:lvl1pPr marL="230188" indent="-230188">
              <a:buFont typeface="Arial" panose="020B0604020202020204" pitchFamily="34" charset="0"/>
              <a:buChar char="•"/>
              <a:defRPr sz="1800" cap="none" baseline="0">
                <a:solidFill>
                  <a:schemeClr val="tx1"/>
                </a:solidFill>
              </a:defRPr>
            </a:lvl1pPr>
            <a:lvl2pPr marL="512763" indent="-230188">
              <a:spcBef>
                <a:spcPts val="600"/>
              </a:spcBef>
              <a:buFont typeface="Arial" panose="020B0604020202020204" pitchFamily="34" charset="0"/>
              <a:buChar char="–"/>
              <a:defRPr sz="1800" cap="none" baseline="0">
                <a:solidFill>
                  <a:schemeClr val="tx1"/>
                </a:solidFill>
              </a:defRPr>
            </a:lvl2pPr>
            <a:lvl3pPr marL="803275" indent="-228600">
              <a:spcBef>
                <a:spcPts val="480"/>
              </a:spcBef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9787" y="342902"/>
            <a:ext cx="8621650" cy="5778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989" y="1043770"/>
            <a:ext cx="3887318" cy="57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0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759701" y="1043770"/>
            <a:ext cx="3941762" cy="57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05902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9122" y="1720695"/>
            <a:ext cx="2626234" cy="2360624"/>
          </a:xfrm>
        </p:spPr>
        <p:txBody>
          <a:bodyPr>
            <a:normAutofit/>
          </a:bodyPr>
          <a:lstStyle>
            <a:lvl1pPr marL="230188" indent="-230188">
              <a:buFont typeface="Arial" panose="020B0604020202020204" pitchFamily="34" charset="0"/>
              <a:buChar char="•"/>
              <a:defRPr sz="1800" cap="none" baseline="0">
                <a:solidFill>
                  <a:schemeClr val="tx1"/>
                </a:solidFill>
              </a:defRPr>
            </a:lvl1pPr>
            <a:lvl2pPr marL="512763" indent="-225425">
              <a:spcBef>
                <a:spcPts val="600"/>
              </a:spcBef>
              <a:buFont typeface="Arial" panose="020B0604020202020204" pitchFamily="34" charset="0"/>
              <a:buChar char="–"/>
              <a:defRPr sz="1800" cap="none" baseline="0">
                <a:solidFill>
                  <a:schemeClr val="tx1"/>
                </a:solidFill>
              </a:defRPr>
            </a:lvl2pPr>
            <a:lvl3pPr marL="803275" indent="-2286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274024" y="1724011"/>
            <a:ext cx="2626234" cy="2357308"/>
          </a:xfrm>
        </p:spPr>
        <p:txBody>
          <a:bodyPr>
            <a:normAutofit/>
          </a:bodyPr>
          <a:lstStyle>
            <a:lvl1pPr marL="230188" indent="-230188">
              <a:buFont typeface="Arial" panose="020B0604020202020204" pitchFamily="34" charset="0"/>
              <a:buChar char="•"/>
              <a:defRPr sz="1800" cap="none" baseline="0">
                <a:solidFill>
                  <a:schemeClr val="tx1"/>
                </a:solidFill>
              </a:defRPr>
            </a:lvl1pPr>
            <a:lvl2pPr marL="512763" indent="-227013">
              <a:spcBef>
                <a:spcPts val="600"/>
              </a:spcBef>
              <a:buFont typeface="Arial" panose="020B0604020202020204" pitchFamily="34" charset="0"/>
              <a:buChar char="–"/>
              <a:defRPr sz="1800" cap="none" baseline="0">
                <a:solidFill>
                  <a:schemeClr val="tx1"/>
                </a:solidFill>
              </a:defRPr>
            </a:lvl2pPr>
            <a:lvl3pPr marL="803275" indent="-228600">
              <a:spcBef>
                <a:spcPts val="48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6098961" y="1720695"/>
            <a:ext cx="2626234" cy="2360624"/>
          </a:xfrm>
        </p:spPr>
        <p:txBody>
          <a:bodyPr>
            <a:normAutofit/>
          </a:bodyPr>
          <a:lstStyle>
            <a:lvl1pPr marL="230188" indent="-230188">
              <a:buFont typeface="Arial" panose="020B0604020202020204" pitchFamily="34" charset="0"/>
              <a:buChar char="•"/>
              <a:defRPr sz="1800" cap="none" baseline="0">
                <a:solidFill>
                  <a:schemeClr val="tx1"/>
                </a:solidFill>
              </a:defRPr>
            </a:lvl1pPr>
            <a:lvl2pPr marL="512763" indent="-225425">
              <a:spcBef>
                <a:spcPts val="600"/>
              </a:spcBef>
              <a:buFont typeface="Arial" panose="020B0604020202020204" pitchFamily="34" charset="0"/>
              <a:buChar char="–"/>
              <a:defRPr sz="1800" cap="none" baseline="0">
                <a:solidFill>
                  <a:schemeClr val="tx1"/>
                </a:solidFill>
              </a:defRPr>
            </a:lvl2pPr>
            <a:lvl3pPr marL="803275" indent="-228600">
              <a:spcBef>
                <a:spcPts val="3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9788" y="342902"/>
            <a:ext cx="8652439" cy="57784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9122" y="1043770"/>
            <a:ext cx="2626234" cy="57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0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8630" y="1043770"/>
            <a:ext cx="2626234" cy="57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098961" y="1043770"/>
            <a:ext cx="2626234" cy="57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92576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9788" y="1672965"/>
            <a:ext cx="2045923" cy="2641555"/>
          </a:xfrm>
        </p:spPr>
        <p:txBody>
          <a:bodyPr>
            <a:normAutofit/>
          </a:bodyPr>
          <a:lstStyle>
            <a:lvl1pPr marL="230188" indent="-230188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</a:defRPr>
            </a:lvl1pPr>
            <a:lvl2pPr marL="460375" indent="-171450">
              <a:spcBef>
                <a:spcPts val="300"/>
              </a:spcBef>
              <a:buFont typeface="Arial" panose="020B0604020202020204" pitchFamily="34" charset="0"/>
              <a:buChar char="–"/>
              <a:defRPr sz="14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443302" y="1672965"/>
            <a:ext cx="2046884" cy="2641555"/>
          </a:xfrm>
        </p:spPr>
        <p:txBody>
          <a:bodyPr>
            <a:normAutofit/>
          </a:bodyPr>
          <a:lstStyle>
            <a:lvl1pPr marL="230188" indent="-230188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</a:defRPr>
            </a:lvl1pPr>
            <a:lvl2pPr marL="460375" indent="-171450">
              <a:spcBef>
                <a:spcPts val="300"/>
              </a:spcBef>
              <a:buFont typeface="Arial" panose="020B0604020202020204" pitchFamily="34" charset="0"/>
              <a:buChar char="–"/>
              <a:defRPr sz="14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4630628" y="1672965"/>
            <a:ext cx="2049094" cy="2641555"/>
          </a:xfrm>
        </p:spPr>
        <p:txBody>
          <a:bodyPr>
            <a:normAutofit/>
          </a:bodyPr>
          <a:lstStyle>
            <a:lvl1pPr marL="230188" indent="-230188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</a:defRPr>
            </a:lvl1pPr>
            <a:lvl2pPr marL="460375" indent="-171450">
              <a:spcBef>
                <a:spcPts val="300"/>
              </a:spcBef>
              <a:buFont typeface="Arial" panose="020B0604020202020204" pitchFamily="34" charset="0"/>
              <a:buChar char="–"/>
              <a:defRPr sz="14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6823261" y="1672965"/>
            <a:ext cx="2048177" cy="2641555"/>
          </a:xfrm>
        </p:spPr>
        <p:txBody>
          <a:bodyPr>
            <a:normAutofit/>
          </a:bodyPr>
          <a:lstStyle>
            <a:lvl1pPr marL="230188" indent="-230188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</a:defRPr>
            </a:lvl1pPr>
            <a:lvl2pPr marL="460375" indent="-171450">
              <a:spcBef>
                <a:spcPts val="300"/>
              </a:spcBef>
              <a:buFont typeface="Arial" panose="020B0604020202020204" pitchFamily="34" charset="0"/>
              <a:buChar char="–"/>
              <a:defRPr sz="14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9787" y="342902"/>
            <a:ext cx="8621650" cy="57784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49788" y="1043770"/>
            <a:ext cx="2045923" cy="57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40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0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2443301" y="1043770"/>
            <a:ext cx="2046884" cy="57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622932" y="1043770"/>
            <a:ext cx="2049094" cy="57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31" hasCustomPrompt="1"/>
          </p:nvPr>
        </p:nvSpPr>
        <p:spPr>
          <a:xfrm>
            <a:off x="6830958" y="1043770"/>
            <a:ext cx="2048177" cy="578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50503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989" y="1043770"/>
            <a:ext cx="3887318" cy="57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0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759702" y="1646156"/>
            <a:ext cx="3941761" cy="150730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759701" y="1043770"/>
            <a:ext cx="3941762" cy="57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458990" y="1646156"/>
            <a:ext cx="3887317" cy="150730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8989" y="3295650"/>
            <a:ext cx="3887318" cy="1018869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8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6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759702" y="3295650"/>
            <a:ext cx="3941762" cy="1018869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8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6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9788" y="342902"/>
            <a:ext cx="8451677" cy="5778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493949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/Text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9787" y="342902"/>
            <a:ext cx="8475408" cy="5723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9122" y="1043770"/>
            <a:ext cx="2626234" cy="57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0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258631" y="1646156"/>
            <a:ext cx="2626233" cy="14462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8630" y="1043770"/>
            <a:ext cx="2626234" cy="57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098961" y="1043770"/>
            <a:ext cx="2626234" cy="57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098961" y="1646156"/>
            <a:ext cx="2626233" cy="14462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419123" y="1646156"/>
            <a:ext cx="2626233" cy="14462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9122" y="3220935"/>
            <a:ext cx="2626234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8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6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258630" y="3220935"/>
            <a:ext cx="2626234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8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6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098960" y="3220935"/>
            <a:ext cx="2626234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8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60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1590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49788" y="1043770"/>
            <a:ext cx="2045923" cy="57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40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0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43303" y="1646156"/>
            <a:ext cx="2046883" cy="14399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2443301" y="1043770"/>
            <a:ext cx="2046884" cy="578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622932" y="1043770"/>
            <a:ext cx="2049094" cy="57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622933" y="1646156"/>
            <a:ext cx="2049093" cy="14399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249787" y="1646156"/>
            <a:ext cx="2045922" cy="14399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9788" y="3220935"/>
            <a:ext cx="2045923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600" b="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800" b="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b="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443302" y="3220935"/>
            <a:ext cx="2046884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600" b="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800" b="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b="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31" hasCustomPrompt="1"/>
          </p:nvPr>
        </p:nvSpPr>
        <p:spPr>
          <a:xfrm>
            <a:off x="6830958" y="1043770"/>
            <a:ext cx="2048177" cy="578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19997" tIns="91440" rIns="119997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22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30958" y="1646156"/>
            <a:ext cx="2048177" cy="14399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49788" y="342902"/>
            <a:ext cx="8629347" cy="5778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4625142" y="3220935"/>
            <a:ext cx="2046884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600" b="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800" b="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b="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6832250" y="3220935"/>
            <a:ext cx="2046884" cy="1093585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FontTx/>
              <a:buNone/>
              <a:defRPr sz="1600" b="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80"/>
              </a:spcBef>
              <a:buFontTx/>
              <a:buNone/>
              <a:defRPr sz="1800" b="0" cap="none" baseline="0">
                <a:solidFill>
                  <a:schemeClr val="tx1"/>
                </a:solidFill>
              </a:defRPr>
            </a:lvl2pPr>
            <a:lvl3pPr marL="228600" indent="-228600">
              <a:spcBef>
                <a:spcPts val="480"/>
              </a:spcBef>
              <a:buFont typeface="Arial"/>
              <a:buChar char="•"/>
              <a:defRPr sz="1800" b="0" cap="none" baseline="0">
                <a:solidFill>
                  <a:schemeClr val="tx1"/>
                </a:solidFill>
              </a:defRPr>
            </a:lvl3pPr>
            <a:lvl4pPr marL="502920">
              <a:spcBef>
                <a:spcPts val="600"/>
              </a:spcBef>
              <a:defRPr sz="1600" cap="none" baseline="0">
                <a:solidFill>
                  <a:schemeClr val="tx1"/>
                </a:solidFill>
              </a:defRPr>
            </a:lvl4pPr>
            <a:lvl5pPr marL="777240" indent="-228600">
              <a:spcBef>
                <a:spcPts val="600"/>
              </a:spcBef>
              <a:buFont typeface="Arial"/>
              <a:buChar char="•"/>
              <a:defRPr sz="16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5097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for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68EE-E3D0-094D-BA5B-D8C2F5C234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92969" y="869981"/>
            <a:ext cx="2937511" cy="2400300"/>
          </a:xfrm>
          <a:prstGeom prst="rect">
            <a:avLst/>
          </a:prstGeom>
        </p:spPr>
        <p:txBody>
          <a:bodyPr/>
          <a:lstStyle>
            <a:lvl1pPr marL="214308" marR="0" indent="-214308" algn="l" defTabSz="685783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buSzTx/>
              <a:buFont typeface="Arial" charset="0"/>
              <a:buChar char="•"/>
              <a:tabLst/>
              <a:defRPr sz="1350" b="0" i="0" baseline="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1200" b="0" i="0" baseline="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1050" b="0" i="0" baseline="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900" b="0" i="0" baseline="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900" b="0" i="0" baseline="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900" b="0" i="0">
                <a:latin typeface="Helvetica Neue" charset="0"/>
                <a:ea typeface="Helvetica Neue" charset="0"/>
                <a:cs typeface="Helvetica Neue" charset="0"/>
              </a:defRPr>
            </a:lvl6pPr>
            <a:lvl7pPr marL="2228795" marR="0" indent="-171446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buSzTx/>
              <a:buFont typeface="Arial"/>
              <a:buChar char="•"/>
              <a:tabLst/>
              <a:defRPr sz="900" b="0" i="0" baseline="0">
                <a:latin typeface="Helvetica Neue" charset="0"/>
                <a:ea typeface="Helvetica Neue" charset="0"/>
                <a:cs typeface="Helvetica Neue" charset="0"/>
              </a:defRPr>
            </a:lvl7pPr>
            <a:lvl8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900" b="0" i="0" baseline="0">
                <a:latin typeface="Helvetica Neue" charset="0"/>
                <a:ea typeface="Helvetica Neue" charset="0"/>
                <a:cs typeface="Helvetica Neue" charset="0"/>
              </a:defRPr>
            </a:lvl8pPr>
            <a:lvl9pPr>
              <a:spcBef>
                <a:spcPts val="450"/>
              </a:spcBef>
              <a:spcAft>
                <a:spcPts val="450"/>
              </a:spcAft>
              <a:buClr>
                <a:srgbClr val="317AE0"/>
              </a:buClr>
              <a:defRPr sz="900" b="0" i="0" baseline="0">
                <a:latin typeface="Helvetica Neue" charset="0"/>
                <a:ea typeface="Helvetica Neue" charset="0"/>
                <a:cs typeface="Helvetica Neue" charset="0"/>
              </a:defRPr>
            </a:lvl9pPr>
          </a:lstStyle>
          <a:p>
            <a:pPr lvl="0"/>
            <a:r>
              <a:rPr lang="en-US" dirty="0"/>
              <a:t>Keep list items short and pointed</a:t>
            </a:r>
          </a:p>
          <a:p>
            <a:pPr lvl="1"/>
            <a:r>
              <a:rPr lang="en-US" dirty="0"/>
              <a:t>Keep listed items short and pointed</a:t>
            </a:r>
          </a:p>
          <a:p>
            <a:pPr lvl="2"/>
            <a:r>
              <a:rPr lang="en-US" dirty="0"/>
              <a:t>Keep listed items short and pointed</a:t>
            </a:r>
          </a:p>
          <a:p>
            <a:pPr lvl="3"/>
            <a:r>
              <a:rPr lang="en-US" dirty="0"/>
              <a:t>Keep listed items short and pointed</a:t>
            </a:r>
          </a:p>
          <a:p>
            <a:pPr lvl="4"/>
            <a:r>
              <a:rPr lang="en-US" dirty="0"/>
              <a:t>Keep listed items short and pointed</a:t>
            </a:r>
          </a:p>
          <a:p>
            <a:pPr lvl="5"/>
            <a:r>
              <a:rPr lang="en-US" dirty="0"/>
              <a:t>Keep listed items short and pointed</a:t>
            </a:r>
          </a:p>
          <a:p>
            <a:pPr lvl="6"/>
            <a:r>
              <a:rPr lang="en-US" dirty="0"/>
              <a:t>Keep listed items short and pointed</a:t>
            </a:r>
          </a:p>
          <a:p>
            <a:pPr lvl="7"/>
            <a:r>
              <a:rPr lang="en-US" dirty="0"/>
              <a:t>Keep listed items short and pointed</a:t>
            </a:r>
          </a:p>
          <a:p>
            <a:pPr lvl="8"/>
            <a:r>
              <a:rPr lang="en-US" dirty="0"/>
              <a:t>Keep listed items short and pointed</a:t>
            </a:r>
          </a:p>
          <a:p>
            <a:pPr marL="2228795" marR="0" lvl="6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10354" y="180696"/>
            <a:ext cx="5880634" cy="50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75" b="1" i="0" baseline="0">
                <a:solidFill>
                  <a:srgbClr val="157AE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92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B - Beaum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8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B - Beaumont Children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226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B - OU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57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C - Beaumont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1436" y="4407959"/>
            <a:ext cx="8708435" cy="0"/>
          </a:xfrm>
          <a:prstGeom prst="line">
            <a:avLst/>
          </a:prstGeom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200025"/>
            <a:ext cx="9144000" cy="0"/>
          </a:xfrm>
          <a:prstGeom prst="line">
            <a:avLst/>
          </a:prstGeom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577" y="4664376"/>
            <a:ext cx="1535294" cy="234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9" y="4745917"/>
            <a:ext cx="1333533" cy="1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C - Beaumont Children's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1436" y="4407959"/>
            <a:ext cx="8708435" cy="0"/>
          </a:xfrm>
          <a:prstGeom prst="line">
            <a:avLst/>
          </a:prstGeom>
          <a:ln w="12700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200025"/>
            <a:ext cx="9144000" cy="0"/>
          </a:xfrm>
          <a:prstGeom prst="line">
            <a:avLst/>
          </a:prstGeom>
          <a:ln w="12700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5" y="4691687"/>
            <a:ext cx="1325793" cy="194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028" y="4642412"/>
            <a:ext cx="1344843" cy="3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1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C - OUWB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2351"/>
            <a:ext cx="6400800" cy="4717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874530"/>
          </a:xfrm>
        </p:spPr>
        <p:txBody>
          <a:bodyPr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1436" y="4407959"/>
            <a:ext cx="8708435" cy="0"/>
          </a:xfrm>
          <a:prstGeom prst="line">
            <a:avLst/>
          </a:prstGeom>
          <a:ln w="12700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200025"/>
            <a:ext cx="9144000" cy="0"/>
          </a:xfrm>
          <a:prstGeom prst="line">
            <a:avLst/>
          </a:prstGeom>
          <a:ln w="12700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960" y="4669147"/>
            <a:ext cx="1327911" cy="202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4" y="4588599"/>
            <a:ext cx="1167096" cy="4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2" y="342902"/>
            <a:ext cx="8632514" cy="5714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slide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092" y="1038961"/>
            <a:ext cx="8632514" cy="3191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 bwMode="invGray">
          <a:xfrm>
            <a:off x="242092" y="4749801"/>
            <a:ext cx="312090" cy="393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0D3320C1-E324-134A-9D46-3DA5E894166A}" type="slidenum">
              <a:rPr lang="en-US" sz="8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7" name="Picture 6" descr="Beaumont_RGB.png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79" y="4665883"/>
            <a:ext cx="1544800" cy="2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94" r:id="rId2"/>
    <p:sldLayoutId id="2147484195" r:id="rId3"/>
    <p:sldLayoutId id="2147484161" r:id="rId4"/>
    <p:sldLayoutId id="2147484158" r:id="rId5"/>
    <p:sldLayoutId id="2147484159" r:id="rId6"/>
    <p:sldLayoutId id="2147484193" r:id="rId7"/>
    <p:sldLayoutId id="2147484197" r:id="rId8"/>
    <p:sldLayoutId id="2147484196" r:id="rId9"/>
    <p:sldLayoutId id="2147484177" r:id="rId10"/>
    <p:sldLayoutId id="2147484198" r:id="rId11"/>
    <p:sldLayoutId id="2147484199" r:id="rId12"/>
    <p:sldLayoutId id="2147484178" r:id="rId13"/>
    <p:sldLayoutId id="2147484200" r:id="rId14"/>
    <p:sldLayoutId id="2147484201" r:id="rId15"/>
    <p:sldLayoutId id="2147484189" r:id="rId16"/>
    <p:sldLayoutId id="2147484190" r:id="rId17"/>
    <p:sldLayoutId id="2147484192" r:id="rId18"/>
    <p:sldLayoutId id="2147484191" r:id="rId19"/>
    <p:sldLayoutId id="2147484157" r:id="rId20"/>
    <p:sldLayoutId id="2147484204" r:id="rId21"/>
    <p:sldLayoutId id="2147484172" r:id="rId22"/>
    <p:sldLayoutId id="2147484162" r:id="rId23"/>
    <p:sldLayoutId id="2147484207" r:id="rId24"/>
    <p:sldLayoutId id="2147484203" r:id="rId25"/>
    <p:sldLayoutId id="2147484202" r:id="rId26"/>
    <p:sldLayoutId id="2147484173" r:id="rId27"/>
    <p:sldLayoutId id="2147484163" r:id="rId28"/>
    <p:sldLayoutId id="2147484205" r:id="rId29"/>
    <p:sldLayoutId id="2147484167" r:id="rId30"/>
    <p:sldLayoutId id="2147484183" r:id="rId31"/>
    <p:sldLayoutId id="2147484168" r:id="rId32"/>
    <p:sldLayoutId id="2147484187" r:id="rId33"/>
    <p:sldLayoutId id="2147484166" r:id="rId34"/>
    <p:sldLayoutId id="2147484188" r:id="rId35"/>
    <p:sldLayoutId id="2147484185" r:id="rId36"/>
    <p:sldLayoutId id="2147484184" r:id="rId37"/>
    <p:sldLayoutId id="2147484186" r:id="rId38"/>
    <p:sldLayoutId id="2147484209" r:id="rId3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ts val="400"/>
        </a:spcBef>
        <a:buFont typeface="Arial"/>
        <a:buChar char="–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ts val="30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ts val="200"/>
        </a:spcBef>
        <a:buFont typeface="Arial"/>
        <a:buChar char="–"/>
        <a:defRPr sz="18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18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80" userDrawn="1">
          <p15:clr>
            <a:srgbClr val="F26B43"/>
          </p15:clr>
        </p15:guide>
        <p15:guide id="4" orient="horz" pos="215" userDrawn="1">
          <p15:clr>
            <a:srgbClr val="F26B43"/>
          </p15:clr>
        </p15:guide>
        <p15:guide id="5" pos="149" userDrawn="1">
          <p15:clr>
            <a:srgbClr val="F26B43"/>
          </p15:clr>
        </p15:guide>
        <p15:guide id="6" pos="5594" userDrawn="1">
          <p15:clr>
            <a:srgbClr val="F26B43"/>
          </p15:clr>
        </p15:guide>
        <p15:guide id="7" orient="horz" pos="6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Broadcasts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0556"/>
            <a:ext cx="7772400" cy="874530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Heartbeat Advanced 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8C60B-7282-4EF8-8DBC-29B116797298}"/>
              </a:ext>
            </a:extLst>
          </p:cNvPr>
          <p:cNvSpPr txBox="1"/>
          <p:nvPr/>
        </p:nvSpPr>
        <p:spPr>
          <a:xfrm>
            <a:off x="401782" y="3539836"/>
            <a:ext cx="2777836" cy="6026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2000" b="1" dirty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IT Education Analyst </a:t>
            </a:r>
          </a:p>
        </p:txBody>
      </p:sp>
    </p:spTree>
    <p:extLst>
      <p:ext uri="{BB962C8B-B14F-4D97-AF65-F5344CB8AC3E}">
        <p14:creationId xmlns:p14="http://schemas.microsoft.com/office/powerpoint/2010/main" val="203168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49787" y="920748"/>
            <a:ext cx="3536581" cy="4026936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Ensure you are sending the message to the intended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Check the top and confirm the audience is correct.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Tap the white downward facing arrow to change audience. 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Unit Only </a:t>
            </a:r>
            <a:r>
              <a:rPr lang="en-US" sz="1600" dirty="0"/>
              <a:t>– sent to the specified group in the unit selected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Hospital Only </a:t>
            </a:r>
            <a:r>
              <a:rPr lang="en-US" sz="1600" dirty="0"/>
              <a:t>– sent to the specified group in the entire hospital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Anywhere</a:t>
            </a:r>
            <a:r>
              <a:rPr lang="en-US" sz="1600" dirty="0"/>
              <a:t> – sent to the specified group at every site (yes, ALL sites!) </a:t>
            </a:r>
          </a:p>
          <a:p>
            <a:pPr lvl="2" indent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algn="ctr"/>
            <a:endParaRPr lang="en-US" sz="2000" dirty="0">
              <a:highlight>
                <a:srgbClr val="FFFF00"/>
              </a:highlight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Intended Audience  </a:t>
            </a:r>
          </a:p>
        </p:txBody>
      </p:sp>
      <p:pic>
        <p:nvPicPr>
          <p:cNvPr id="3074" name="id-1E132FE0-6891-45EA-BE2C-214A9F522485" descr="Image.jpeg">
            <a:extLst>
              <a:ext uri="{FF2B5EF4-FFF2-40B4-BE49-F238E27FC236}">
                <a16:creationId xmlns:a16="http://schemas.microsoft.com/office/drawing/2014/main" id="{0DC51CBB-8ECB-4A77-B169-D0F2EC21E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26504"/>
          <a:stretch/>
        </p:blipFill>
        <p:spPr bwMode="auto">
          <a:xfrm>
            <a:off x="3985692" y="1028709"/>
            <a:ext cx="2111039" cy="3339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B48327-2D09-4B60-AC2C-5918707BF582}"/>
              </a:ext>
            </a:extLst>
          </p:cNvPr>
          <p:cNvSpPr/>
          <p:nvPr/>
        </p:nvSpPr>
        <p:spPr>
          <a:xfrm>
            <a:off x="4448544" y="1011046"/>
            <a:ext cx="1185334" cy="31453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id-D7A402C8-F960-4347-B33A-208DE5E1200C" descr="Image.jpeg">
            <a:extLst>
              <a:ext uri="{FF2B5EF4-FFF2-40B4-BE49-F238E27FC236}">
                <a16:creationId xmlns:a16="http://schemas.microsoft.com/office/drawing/2014/main" id="{675B88BC-4E0F-461D-9851-5EE7C5797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b="60811"/>
          <a:stretch/>
        </p:blipFill>
        <p:spPr bwMode="auto">
          <a:xfrm>
            <a:off x="6296055" y="1600513"/>
            <a:ext cx="2677217" cy="189579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CC8D2BB8-5724-4023-BFE2-FDF439A17712}"/>
              </a:ext>
            </a:extLst>
          </p:cNvPr>
          <p:cNvSpPr/>
          <p:nvPr/>
        </p:nvSpPr>
        <p:spPr>
          <a:xfrm>
            <a:off x="6162607" y="965897"/>
            <a:ext cx="934304" cy="40482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2A427-D7D2-4948-89AE-2964D78E0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" y="863308"/>
            <a:ext cx="8657146" cy="31447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F5B81-B5A1-4EBB-AC19-CA6F739D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a Broadcast </a:t>
            </a:r>
          </a:p>
        </p:txBody>
      </p:sp>
      <p:pic>
        <p:nvPicPr>
          <p:cNvPr id="1026" name="id-65A80595-7668-4645-98AB-387C23523E56" descr="Image.jpeg">
            <a:extLst>
              <a:ext uri="{FF2B5EF4-FFF2-40B4-BE49-F238E27FC236}">
                <a16:creationId xmlns:a16="http://schemas.microsoft.com/office/drawing/2014/main" id="{94D620F8-8EAD-4DCD-98AA-E67732681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 b="8746"/>
          <a:stretch/>
        </p:blipFill>
        <p:spPr bwMode="auto">
          <a:xfrm>
            <a:off x="3189516" y="1263132"/>
            <a:ext cx="1835850" cy="33927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d-44853860-ACCD-4739-99CF-F8B54A8ABF3D" descr="Image.jpeg">
            <a:extLst>
              <a:ext uri="{FF2B5EF4-FFF2-40B4-BE49-F238E27FC236}">
                <a16:creationId xmlns:a16="http://schemas.microsoft.com/office/drawing/2014/main" id="{4A82640D-7527-4415-88EC-CD005992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5" y="1263132"/>
            <a:ext cx="1891873" cy="3265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E40551-9E0D-4240-8F17-29E1A5375ED9}"/>
              </a:ext>
            </a:extLst>
          </p:cNvPr>
          <p:cNvSpPr/>
          <p:nvPr/>
        </p:nvSpPr>
        <p:spPr>
          <a:xfrm>
            <a:off x="3210994" y="1263132"/>
            <a:ext cx="1835850" cy="26626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73382-33C5-4D19-8260-3420B37AB35D}"/>
              </a:ext>
            </a:extLst>
          </p:cNvPr>
          <p:cNvSpPr/>
          <p:nvPr/>
        </p:nvSpPr>
        <p:spPr>
          <a:xfrm>
            <a:off x="918635" y="2895814"/>
            <a:ext cx="1901011" cy="22642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id-B206B903-A21F-4D0E-BA0E-83DC11E33FAA" descr="Image.jpeg">
            <a:extLst>
              <a:ext uri="{FF2B5EF4-FFF2-40B4-BE49-F238E27FC236}">
                <a16:creationId xmlns:a16="http://schemas.microsoft.com/office/drawing/2014/main" id="{09123C07-B508-4DB5-8F1D-646DB042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63" y="1205713"/>
            <a:ext cx="1750979" cy="37895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d-D7A402C8-F960-4347-B33A-208DE5E1200C" descr="Image.jpeg">
            <a:extLst>
              <a:ext uri="{FF2B5EF4-FFF2-40B4-BE49-F238E27FC236}">
                <a16:creationId xmlns:a16="http://schemas.microsoft.com/office/drawing/2014/main" id="{21F3228D-9273-4881-AF06-CA84FB817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b="60811"/>
          <a:stretch/>
        </p:blipFill>
        <p:spPr bwMode="auto">
          <a:xfrm>
            <a:off x="5180407" y="1396263"/>
            <a:ext cx="1989285" cy="140865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460AD-3515-445D-8FE3-AD7179074608}"/>
              </a:ext>
            </a:extLst>
          </p:cNvPr>
          <p:cNvSpPr txBox="1"/>
          <p:nvPr/>
        </p:nvSpPr>
        <p:spPr>
          <a:xfrm>
            <a:off x="4098616" y="2116067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3FE03-AD05-482B-9C6B-B03E252D3AF2}"/>
              </a:ext>
            </a:extLst>
          </p:cNvPr>
          <p:cNvSpPr txBox="1"/>
          <p:nvPr/>
        </p:nvSpPr>
        <p:spPr>
          <a:xfrm>
            <a:off x="6125820" y="1857122"/>
            <a:ext cx="1043872" cy="2427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78DBC8-43CB-4E33-9E7D-CFDC6A44584E}"/>
              </a:ext>
            </a:extLst>
          </p:cNvPr>
          <p:cNvSpPr/>
          <p:nvPr/>
        </p:nvSpPr>
        <p:spPr>
          <a:xfrm>
            <a:off x="6934874" y="1933996"/>
            <a:ext cx="129473" cy="165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117A7-D827-45A1-BEC1-C1CBD6D67B05}"/>
              </a:ext>
            </a:extLst>
          </p:cNvPr>
          <p:cNvSpPr/>
          <p:nvPr/>
        </p:nvSpPr>
        <p:spPr>
          <a:xfrm>
            <a:off x="5180406" y="1642018"/>
            <a:ext cx="1989285" cy="26626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3329" y="760743"/>
            <a:ext cx="8657146" cy="3144783"/>
          </a:xfrm>
        </p:spPr>
        <p:txBody>
          <a:bodyPr>
            <a:normAutofit/>
          </a:bodyPr>
          <a:lstStyle/>
          <a:p>
            <a:r>
              <a:rPr lang="en-US" sz="2000" dirty="0"/>
              <a:t>When a person sends a message to a group, all members receive message.  If someone in the group responds, </a:t>
            </a:r>
            <a:r>
              <a:rPr lang="en-US" sz="2000" b="1" dirty="0"/>
              <a:t>only the sender will receive the message</a:t>
            </a:r>
            <a:r>
              <a:rPr lang="en-US" sz="20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047" y="182895"/>
            <a:ext cx="8638428" cy="577848"/>
          </a:xfrm>
        </p:spPr>
        <p:txBody>
          <a:bodyPr>
            <a:normAutofit/>
          </a:bodyPr>
          <a:lstStyle/>
          <a:p>
            <a:r>
              <a:rPr lang="en-US" dirty="0"/>
              <a:t>Broadcast Message to a Specific Group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2FCE51-8832-4981-A083-9203517E4D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06" y="1426885"/>
            <a:ext cx="2397939" cy="2248068"/>
          </a:xfrm>
          <a:prstGeom prst="rect">
            <a:avLst/>
          </a:prstGeom>
        </p:spPr>
      </p:pic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1CCCE560-8346-4444-BCDE-E5A13AE5B6F0}"/>
              </a:ext>
            </a:extLst>
          </p:cNvPr>
          <p:cNvSpPr/>
          <p:nvPr/>
        </p:nvSpPr>
        <p:spPr>
          <a:xfrm rot="16200000">
            <a:off x="608250" y="2676061"/>
            <a:ext cx="1680447" cy="728283"/>
          </a:xfrm>
          <a:prstGeom prst="homePlate">
            <a:avLst>
              <a:gd name="adj" fmla="val 172222"/>
            </a:avLst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E45CEB8D-81E8-49EE-B3D3-E1699D4E06DC}"/>
              </a:ext>
            </a:extLst>
          </p:cNvPr>
          <p:cNvSpPr/>
          <p:nvPr/>
        </p:nvSpPr>
        <p:spPr>
          <a:xfrm rot="16200000">
            <a:off x="6724481" y="2071560"/>
            <a:ext cx="1680447" cy="728283"/>
          </a:xfrm>
          <a:prstGeom prst="homePlate">
            <a:avLst>
              <a:gd name="adj" fmla="val 172222"/>
            </a:avLst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DE06447-59AE-4653-BD40-D8C594184C95}"/>
              </a:ext>
            </a:extLst>
          </p:cNvPr>
          <p:cNvSpPr/>
          <p:nvPr/>
        </p:nvSpPr>
        <p:spPr>
          <a:xfrm>
            <a:off x="7200563" y="1521298"/>
            <a:ext cx="744467" cy="728283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E190E63-F4E8-4104-9995-F1821C64E489}"/>
              </a:ext>
            </a:extLst>
          </p:cNvPr>
          <p:cNvSpPr/>
          <p:nvPr/>
        </p:nvSpPr>
        <p:spPr>
          <a:xfrm>
            <a:off x="1076241" y="2071561"/>
            <a:ext cx="744467" cy="728283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4EC251A-71F7-451B-85D0-6DCF278CD31D}"/>
              </a:ext>
            </a:extLst>
          </p:cNvPr>
          <p:cNvSpPr/>
          <p:nvPr/>
        </p:nvSpPr>
        <p:spPr>
          <a:xfrm>
            <a:off x="3226026" y="3820633"/>
            <a:ext cx="2308300" cy="1066720"/>
          </a:xfrm>
          <a:prstGeom prst="wedgeRoundRectCallout">
            <a:avLst>
              <a:gd name="adj1" fmla="val -12542"/>
              <a:gd name="adj2" fmla="val 7180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The surveyor is beginning a building tour with Jeremy.  Please be prepared. 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005898E2-8729-4A46-8111-2D4A635411FB}"/>
              </a:ext>
            </a:extLst>
          </p:cNvPr>
          <p:cNvSpPr/>
          <p:nvPr/>
        </p:nvSpPr>
        <p:spPr>
          <a:xfrm>
            <a:off x="6627628" y="3428810"/>
            <a:ext cx="2050392" cy="673358"/>
          </a:xfrm>
          <a:prstGeom prst="wedgeRoundRectCallout">
            <a:avLst>
              <a:gd name="adj1" fmla="val 8082"/>
              <a:gd name="adj2" fmla="val 7711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Thank you! 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104EE15-9564-49A6-A79F-4C979EC2836F}"/>
              </a:ext>
            </a:extLst>
          </p:cNvPr>
          <p:cNvSpPr/>
          <p:nvPr/>
        </p:nvSpPr>
        <p:spPr>
          <a:xfrm rot="20098796">
            <a:off x="2037609" y="2738158"/>
            <a:ext cx="857693" cy="31897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6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01D3C5-C835-46CF-9E1A-F65E2258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88" y="300482"/>
            <a:ext cx="8638428" cy="577848"/>
          </a:xfrm>
        </p:spPr>
        <p:txBody>
          <a:bodyPr/>
          <a:lstStyle/>
          <a:p>
            <a:r>
              <a:rPr lang="en-US" dirty="0"/>
              <a:t>Quick Broadcast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3D3E32-4BF9-4001-BAB7-3C2C49352BCE}"/>
              </a:ext>
            </a:extLst>
          </p:cNvPr>
          <p:cNvGrpSpPr/>
          <p:nvPr/>
        </p:nvGrpSpPr>
        <p:grpSpPr>
          <a:xfrm>
            <a:off x="482590" y="959810"/>
            <a:ext cx="1669265" cy="2969066"/>
            <a:chOff x="6490736" y="443428"/>
            <a:chExt cx="2166296" cy="38436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20F053-11EC-437C-86C4-76861BF47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490736" y="443428"/>
              <a:ext cx="2166296" cy="3843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9A1DE2-F279-4E80-BD97-EF4C20BC517F}"/>
                </a:ext>
              </a:extLst>
            </p:cNvPr>
            <p:cNvSpPr/>
            <p:nvPr/>
          </p:nvSpPr>
          <p:spPr>
            <a:xfrm>
              <a:off x="6490736" y="2995553"/>
              <a:ext cx="2150392" cy="2336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7D859F-CBCC-4E09-AC13-5357DC705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14" y="955111"/>
            <a:ext cx="1683721" cy="2973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6C34D-7EF9-438B-94E7-BF479B80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18" y="2656086"/>
            <a:ext cx="1859441" cy="1097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2C43ED-3DB2-4AA0-B6A5-CDF2D6F807CA}"/>
              </a:ext>
            </a:extLst>
          </p:cNvPr>
          <p:cNvSpPr txBox="1"/>
          <p:nvPr/>
        </p:nvSpPr>
        <p:spPr>
          <a:xfrm>
            <a:off x="1745794" y="4397556"/>
            <a:ext cx="5652412" cy="4180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dirty="0"/>
              <a:t>This is a dual process</a:t>
            </a:r>
          </a:p>
          <a:p>
            <a:pPr algn="ctr"/>
            <a:r>
              <a:rPr lang="en-US" sz="1600" dirty="0">
                <a:highlight>
                  <a:srgbClr val="FFFF00"/>
                </a:highlight>
              </a:rPr>
              <a:t>Add COVID/Isolation Status </a:t>
            </a:r>
          </a:p>
          <a:p>
            <a:pPr algn="ctr"/>
            <a:endParaRPr lang="en-US" sz="1600" dirty="0"/>
          </a:p>
        </p:txBody>
      </p:sp>
      <p:pic>
        <p:nvPicPr>
          <p:cNvPr id="1026" name="id-E72CAEF6-B7D4-44A5-B91D-8B88818C0E23" descr="Image.jpeg">
            <a:extLst>
              <a:ext uri="{FF2B5EF4-FFF2-40B4-BE49-F238E27FC236}">
                <a16:creationId xmlns:a16="http://schemas.microsoft.com/office/drawing/2014/main" id="{B9CC7A36-D5B5-4696-B215-EF7D4595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9662" b="27295"/>
          <a:stretch/>
        </p:blipFill>
        <p:spPr bwMode="auto">
          <a:xfrm>
            <a:off x="2655544" y="1619612"/>
            <a:ext cx="1625883" cy="207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d-18B673BC-361A-46F8-A5ED-855B0031FCAB" descr="Image.jpeg">
            <a:extLst>
              <a:ext uri="{FF2B5EF4-FFF2-40B4-BE49-F238E27FC236}">
                <a16:creationId xmlns:a16="http://schemas.microsoft.com/office/drawing/2014/main" id="{FD1606CE-096A-40A9-8FB7-FB35433CD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0"/>
          <a:stretch/>
        </p:blipFill>
        <p:spPr bwMode="auto">
          <a:xfrm>
            <a:off x="4687438" y="955111"/>
            <a:ext cx="1977901" cy="29737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d-08D3D1EE-17E4-4D5C-BD06-6E988B543DA8" descr="Image.jpeg">
            <a:extLst>
              <a:ext uri="{FF2B5EF4-FFF2-40B4-BE49-F238E27FC236}">
                <a16:creationId xmlns:a16="http://schemas.microsoft.com/office/drawing/2014/main" id="{3DF72157-4F3A-4A2C-9EA2-3A075C25A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33213"/>
          <a:stretch/>
        </p:blipFill>
        <p:spPr bwMode="auto">
          <a:xfrm>
            <a:off x="6844718" y="1091480"/>
            <a:ext cx="1764999" cy="1297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01D3C5-C835-46CF-9E1A-F65E2258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88" y="300482"/>
            <a:ext cx="8638428" cy="577848"/>
          </a:xfrm>
        </p:spPr>
        <p:txBody>
          <a:bodyPr/>
          <a:lstStyle/>
          <a:p>
            <a:r>
              <a:rPr lang="en-US" dirty="0"/>
              <a:t>Recent Tab </a:t>
            </a:r>
          </a:p>
        </p:txBody>
      </p:sp>
      <p:pic>
        <p:nvPicPr>
          <p:cNvPr id="2050" name="7372AAA5-7D3B-447C-A199-CCC49D18BC59">
            <a:extLst>
              <a:ext uri="{FF2B5EF4-FFF2-40B4-BE49-F238E27FC236}">
                <a16:creationId xmlns:a16="http://schemas.microsoft.com/office/drawing/2014/main" id="{18E89170-298E-47C1-81C1-65A97AE1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1" y="324788"/>
            <a:ext cx="1984871" cy="42942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F307DE-4C4F-4F03-A447-09D3A81CBA82}"/>
              </a:ext>
            </a:extLst>
          </p:cNvPr>
          <p:cNvSpPr/>
          <p:nvPr/>
        </p:nvSpPr>
        <p:spPr>
          <a:xfrm>
            <a:off x="2891520" y="2571750"/>
            <a:ext cx="1984871" cy="2730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57967-AFF6-4822-8A76-84570705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07" y="304436"/>
            <a:ext cx="2045777" cy="43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D1D1-26DD-4186-ABE0-F309A990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Broadcasts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DE88-D706-4296-91AD-EA185A1B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80" y="1111670"/>
            <a:ext cx="4417373" cy="34120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Dual process</a:t>
            </a:r>
          </a:p>
          <a:p>
            <a:pPr lvl="1"/>
            <a:r>
              <a:rPr lang="en-US" dirty="0"/>
              <a:t>Dial the operator</a:t>
            </a:r>
          </a:p>
          <a:p>
            <a:pPr lvl="2"/>
            <a:r>
              <a:rPr lang="en-US" dirty="0"/>
              <a:t>Use the Dashboard screen to access the Emergency Operator for your site. </a:t>
            </a:r>
          </a:p>
          <a:p>
            <a:pPr lvl="1"/>
            <a:r>
              <a:rPr lang="en-US" dirty="0"/>
              <a:t>Send a Quick Broadcast to the appropriate audience  </a:t>
            </a:r>
          </a:p>
          <a:p>
            <a:pPr lvl="2"/>
            <a:r>
              <a:rPr lang="en-US" dirty="0"/>
              <a:t>Ensure correct group has been selected (area and hospital)</a:t>
            </a:r>
          </a:p>
          <a:p>
            <a:pPr lvl="2"/>
            <a:r>
              <a:rPr lang="en-US" dirty="0"/>
              <a:t>Include specific location </a:t>
            </a:r>
          </a:p>
          <a:p>
            <a:pPr lvl="2"/>
            <a:r>
              <a:rPr lang="en-US" dirty="0"/>
              <a:t>Include isolation status of patient </a:t>
            </a:r>
          </a:p>
          <a:p>
            <a:pPr lvl="2"/>
            <a:r>
              <a:rPr lang="en-US" dirty="0"/>
              <a:t>Confirm everything is correct prior to sending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67A3F-FD99-4552-936D-961E435BA7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255" y="522803"/>
            <a:ext cx="2328363" cy="2331945"/>
          </a:xfrm>
          <a:prstGeom prst="rect">
            <a:avLst/>
          </a:prstGeom>
        </p:spPr>
      </p:pic>
      <p:pic>
        <p:nvPicPr>
          <p:cNvPr id="5" name="id-08D3D1EE-17E4-4D5C-BD06-6E988B543DA8" descr="Image.jpeg">
            <a:extLst>
              <a:ext uri="{FF2B5EF4-FFF2-40B4-BE49-F238E27FC236}">
                <a16:creationId xmlns:a16="http://schemas.microsoft.com/office/drawing/2014/main" id="{60D95EED-D3C7-48FA-A5DF-95FF945A5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33213"/>
          <a:stretch/>
        </p:blipFill>
        <p:spPr bwMode="auto">
          <a:xfrm>
            <a:off x="6268361" y="3011926"/>
            <a:ext cx="1764999" cy="1297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0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D1D1-26DD-4186-ABE0-F309A990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Alert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DE88-D706-4296-91AD-EA185A1B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63" y="1067521"/>
            <a:ext cx="3376589" cy="34120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Primary Response </a:t>
            </a:r>
          </a:p>
          <a:p>
            <a:pPr lvl="1"/>
            <a:r>
              <a:rPr lang="en-US" dirty="0"/>
              <a:t>Dial the operator using your quick dial number from a desk phone. </a:t>
            </a:r>
          </a:p>
          <a:p>
            <a:pPr lvl="2"/>
            <a:r>
              <a:rPr lang="en-US" dirty="0"/>
              <a:t>555</a:t>
            </a:r>
          </a:p>
          <a:p>
            <a:pPr lvl="2"/>
            <a:r>
              <a:rPr lang="en-US" dirty="0"/>
              <a:t>888</a:t>
            </a:r>
          </a:p>
          <a:p>
            <a:pPr lvl="1"/>
            <a:r>
              <a:rPr lang="en-US" dirty="0"/>
              <a:t>Use the Emergency Operator number from the Dashboard</a:t>
            </a:r>
          </a:p>
          <a:p>
            <a:r>
              <a:rPr lang="en-US" dirty="0"/>
              <a:t>Secondary Response</a:t>
            </a:r>
          </a:p>
          <a:p>
            <a:pPr lvl="1"/>
            <a:r>
              <a:rPr lang="en-US" dirty="0"/>
              <a:t>Use the appropriate Quick Broadcast </a:t>
            </a:r>
          </a:p>
        </p:txBody>
      </p:sp>
      <p:pic>
        <p:nvPicPr>
          <p:cNvPr id="6" name="id-6511FEFA-5CB3-49DF-B4D2-CDC854291ACD" descr="Image.jpeg">
            <a:extLst>
              <a:ext uri="{FF2B5EF4-FFF2-40B4-BE49-F238E27FC236}">
                <a16:creationId xmlns:a16="http://schemas.microsoft.com/office/drawing/2014/main" id="{9CB20070-C86C-4117-9781-19A61972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9" y="505859"/>
            <a:ext cx="1907828" cy="4143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F67485-0E61-4AF1-98E5-9C0C3AF47450}"/>
              </a:ext>
            </a:extLst>
          </p:cNvPr>
          <p:cNvSpPr/>
          <p:nvPr/>
        </p:nvSpPr>
        <p:spPr>
          <a:xfrm>
            <a:off x="6840009" y="3580760"/>
            <a:ext cx="1907828" cy="6608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02A46-0364-46C1-AAE7-AFF4452B4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584" y="1873849"/>
            <a:ext cx="2429332" cy="18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7469" y="1140392"/>
            <a:ext cx="5096187" cy="34110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Manually log out of application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docking station should log you out.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When the phone is docked properly, a red light displays on the docking station indicating that it is charging. 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Green light means device is fully charged.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Manually logging out ensures that you no longer appear available to hospital staff.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If a device </a:t>
            </a:r>
            <a:r>
              <a:rPr lang="en-US" sz="2400" dirty="0"/>
              <a:t>is plugged into a charging cord, Mobile Heartbeat will log out.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42EB2-81C1-4D2B-85A8-6000CBE6D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01" y="273786"/>
            <a:ext cx="2545059" cy="4526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0EDB88-7133-4610-8429-672648E3EEB5}"/>
              </a:ext>
            </a:extLst>
          </p:cNvPr>
          <p:cNvSpPr/>
          <p:nvPr/>
        </p:nvSpPr>
        <p:spPr>
          <a:xfrm>
            <a:off x="7935433" y="426071"/>
            <a:ext cx="566927" cy="2809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8B20-AB12-404A-8F61-6364B30E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D0172-376A-42C2-979C-1031CF5F4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BD2BA0-0E0E-4AD3-95B1-C52550225BB0}"/>
              </a:ext>
            </a:extLst>
          </p:cNvPr>
          <p:cNvSpPr txBox="1"/>
          <p:nvPr/>
        </p:nvSpPr>
        <p:spPr>
          <a:xfrm>
            <a:off x="1169895" y="-178005"/>
            <a:ext cx="6804212" cy="8964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Beaumont Intranet &gt; Education &gt; Mobile Heartbeat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8E7D1-DB5C-40A0-9F0E-5A5A75C6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02"/>
          <a:stretch/>
        </p:blipFill>
        <p:spPr>
          <a:xfrm>
            <a:off x="440266" y="421445"/>
            <a:ext cx="4798443" cy="2240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4DA49-634D-4CC4-B685-6D3E785C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73" y="2016432"/>
            <a:ext cx="4319611" cy="2829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98B3CF-ED87-4701-9E38-90FCF4616A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66" y="2787805"/>
            <a:ext cx="3774895" cy="1821365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Dates and times for Advanced Webinars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website is constantly changing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Mobile Heartbeat has regular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Reminder when a shared device has an update, airplane mode must be enabled again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1600"/>
              </a:spcBef>
            </a:pPr>
            <a:r>
              <a:rPr lang="en-US" sz="2400" dirty="0"/>
              <a:t>At the end of the Mobile Heartbeat session, you will understand:</a:t>
            </a:r>
          </a:p>
          <a:p>
            <a:pPr marL="739775" lvl="2" indent="-457200">
              <a:lnSpc>
                <a:spcPct val="105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Broadcasts are</a:t>
            </a:r>
          </a:p>
          <a:p>
            <a:pPr marL="739775" lvl="2" indent="-457200">
              <a:lnSpc>
                <a:spcPct val="105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send a Broadcast</a:t>
            </a:r>
          </a:p>
          <a:p>
            <a:pPr marL="739775" lvl="2" indent="-457200">
              <a:lnSpc>
                <a:spcPct val="105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Choosing an intended audience </a:t>
            </a:r>
          </a:p>
          <a:p>
            <a:pPr marL="739775" lvl="2" indent="-457200">
              <a:lnSpc>
                <a:spcPct val="105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Quick Broadcasts</a:t>
            </a:r>
          </a:p>
          <a:p>
            <a:pPr marL="739775" lvl="2" indent="-457200">
              <a:lnSpc>
                <a:spcPct val="105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Dual Process for emergencies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 </a:t>
            </a:r>
          </a:p>
        </p:txBody>
      </p:sp>
    </p:spTree>
    <p:extLst>
      <p:ext uri="{BB962C8B-B14F-4D97-AF65-F5344CB8AC3E}">
        <p14:creationId xmlns:p14="http://schemas.microsoft.com/office/powerpoint/2010/main" val="241276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BD2BA0-0E0E-4AD3-95B1-C52550225BB0}"/>
              </a:ext>
            </a:extLst>
          </p:cNvPr>
          <p:cNvSpPr txBox="1"/>
          <p:nvPr/>
        </p:nvSpPr>
        <p:spPr>
          <a:xfrm>
            <a:off x="1169895" y="-178005"/>
            <a:ext cx="6804212" cy="8964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Beaumont Intranet &gt; Education &gt; oneChart &gt; Bookshelf &gt; Mobile 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FEC6F-B2A1-4304-9F3B-2053FB66B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43" y="643204"/>
            <a:ext cx="2158964" cy="2428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99BE-9A60-4E91-8F52-EEED2C318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22" y="3777741"/>
            <a:ext cx="1952381" cy="523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AB3E9-A0FF-4EA5-8431-BE102F4A3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177" y="3309793"/>
            <a:ext cx="6140824" cy="1459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DB0F71-E6B7-4669-9151-A1CE7B670C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9"/>
          <a:stretch/>
        </p:blipFill>
        <p:spPr>
          <a:xfrm>
            <a:off x="815163" y="587942"/>
            <a:ext cx="3826974" cy="2483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54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98B25F-0BDE-479B-AB12-138DF062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854" y="113034"/>
            <a:ext cx="3787543" cy="705673"/>
          </a:xfrm>
        </p:spPr>
        <p:txBody>
          <a:bodyPr/>
          <a:lstStyle/>
          <a:p>
            <a:r>
              <a:rPr lang="en-US" sz="3500" dirty="0"/>
              <a:t>Upcoming Sessions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B55DC3-C810-457D-89DE-3D2DA49AE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6854" y="997432"/>
            <a:ext cx="4099117" cy="25856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Sending Messages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dirty="0"/>
              <a:t>Dynamic Roles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dirty="0"/>
              <a:t>Provider Education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dirty="0"/>
              <a:t>Resources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dirty="0"/>
              <a:t>Upgrades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F897D7-7EF3-4FAE-AD18-DADFB33E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818707"/>
            <a:ext cx="3294380" cy="32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CFACB8E-894D-420A-9C86-6A384469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64" y="356461"/>
            <a:ext cx="6303936" cy="47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at Time of Log In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6FB35-4502-4AD0-9D14-50E78612FF18}"/>
              </a:ext>
            </a:extLst>
          </p:cNvPr>
          <p:cNvSpPr/>
          <p:nvPr/>
        </p:nvSpPr>
        <p:spPr>
          <a:xfrm>
            <a:off x="367367" y="1027865"/>
            <a:ext cx="36948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a typeface="Helvetica" charset="0"/>
                <a:cs typeface="Helvetica" charset="0"/>
              </a:rPr>
              <a:t>Check your Sound Settings </a:t>
            </a:r>
          </a:p>
          <a:p>
            <a:pPr algn="ctr"/>
            <a:endParaRPr lang="en-US" sz="1400" dirty="0">
              <a:ea typeface="Helvetica" charset="0"/>
              <a:cs typeface="Helvetica" charset="0"/>
            </a:endParaRPr>
          </a:p>
        </p:txBody>
      </p:sp>
      <p:sp>
        <p:nvSpPr>
          <p:cNvPr id="7" name="Shape 95">
            <a:extLst>
              <a:ext uri="{FF2B5EF4-FFF2-40B4-BE49-F238E27FC236}">
                <a16:creationId xmlns:a16="http://schemas.microsoft.com/office/drawing/2014/main" id="{B05BBE33-5C0E-4DE9-B0BA-7AFC0F5BC83E}"/>
              </a:ext>
            </a:extLst>
          </p:cNvPr>
          <p:cNvSpPr txBox="1"/>
          <p:nvPr/>
        </p:nvSpPr>
        <p:spPr>
          <a:xfrm>
            <a:off x="437604" y="1465497"/>
            <a:ext cx="3213323" cy="1582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43" indent="-285743"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Helvetica" charset="0"/>
                <a:cs typeface="Helvetica" charset="0"/>
                <a:sym typeface="Calibri"/>
              </a:rPr>
              <a:t>Be sure the device was not switched to silent. </a:t>
            </a:r>
          </a:p>
          <a:p>
            <a:pPr marL="285743" indent="-285743"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Helvetica" charset="0"/>
                <a:cs typeface="Helvetica" charset="0"/>
                <a:sym typeface="Calibri"/>
              </a:rPr>
              <a:t>Check the volume of the device to ensure you will be able to hear it. </a:t>
            </a:r>
          </a:p>
          <a:p>
            <a:pPr marL="285743" indent="-285743">
              <a:buSzPct val="100000"/>
              <a:buFont typeface="Arial" charset="0"/>
              <a:buChar char="•"/>
            </a:pPr>
            <a:endParaRPr lang="en-US" sz="1100" dirty="0">
              <a:solidFill>
                <a:schemeClr val="dk1"/>
              </a:solidFill>
              <a:ea typeface="Helvetica" charset="0"/>
              <a:cs typeface="Helvetica" charset="0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A3116-D588-4CE1-82D3-DEE7047C6BA3}"/>
              </a:ext>
            </a:extLst>
          </p:cNvPr>
          <p:cNvSpPr txBox="1"/>
          <p:nvPr/>
        </p:nvSpPr>
        <p:spPr>
          <a:xfrm>
            <a:off x="1160585" y="3999117"/>
            <a:ext cx="6120473" cy="5445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NOTE</a:t>
            </a:r>
            <a:r>
              <a:rPr lang="en-US" dirty="0"/>
              <a:t>: Turning the device to silent increases the risk of alerts and alarms to be missed. </a:t>
            </a:r>
            <a:r>
              <a:rPr lang="en-US" b="1" dirty="0"/>
              <a:t>This becomes a patient safety issue</a:t>
            </a:r>
            <a:r>
              <a:rPr lang="en-US" dirty="0"/>
              <a:t>. </a:t>
            </a:r>
          </a:p>
        </p:txBody>
      </p:sp>
      <p:pic>
        <p:nvPicPr>
          <p:cNvPr id="11" name="Picture 10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9ECCFB95-0413-4AEB-84BA-27F68F4E3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58" y="1073355"/>
            <a:ext cx="5543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10D61-E902-4345-9C97-BB47FE3CC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787" y="988907"/>
            <a:ext cx="5494000" cy="3474915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Shared Device Users 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BHVoice</a:t>
            </a:r>
            <a:r>
              <a:rPr lang="en-US" sz="2000" dirty="0"/>
              <a:t> 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Airplane Mode</a:t>
            </a:r>
          </a:p>
          <a:p>
            <a:pPr marL="91567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Properly connect to the network</a:t>
            </a:r>
          </a:p>
          <a:p>
            <a:pPr marL="91567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Prevents battery drain </a:t>
            </a:r>
          </a:p>
          <a:p>
            <a:pPr marL="915670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When devices complete an update, Airplane Mode must be reenabled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 Device Users 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BHGuest</a:t>
            </a:r>
            <a:endParaRPr lang="en-US" sz="2000" dirty="0"/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Be sure to Allow Critical Alerts within the app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own an Apple Watch, disable notifications for MH-Cure</a:t>
            </a:r>
          </a:p>
          <a:p>
            <a:pPr marL="625475" lvl="2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F0AEAD-8F33-4E46-8997-B1EFFF29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03DBF-87EA-461D-B1A6-1A3A983833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787" y="920750"/>
            <a:ext cx="1737085" cy="1308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D7EBCFD-0896-4B22-84C8-4978AB592B5E}"/>
              </a:ext>
            </a:extLst>
          </p:cNvPr>
          <p:cNvSpPr/>
          <p:nvPr/>
        </p:nvSpPr>
        <p:spPr>
          <a:xfrm>
            <a:off x="5702571" y="910802"/>
            <a:ext cx="147601" cy="156209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89156E-F732-4F03-A58B-008E696D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87" y="2571750"/>
            <a:ext cx="2232932" cy="16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0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49788" y="1041333"/>
            <a:ext cx="4193004" cy="3759266"/>
          </a:xfrm>
        </p:spPr>
        <p:txBody>
          <a:bodyPr>
            <a:norm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000" dirty="0"/>
              <a:t>Navigate to the </a:t>
            </a:r>
            <a:r>
              <a:rPr lang="en-US" sz="2000" b="1" dirty="0"/>
              <a:t>Dashboard</a:t>
            </a:r>
            <a:r>
              <a:rPr lang="en-US" sz="2000" dirty="0"/>
              <a:t>.  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000" dirty="0"/>
              <a:t>Select </a:t>
            </a:r>
            <a:r>
              <a:rPr lang="en-US" sz="2000" b="1" dirty="0"/>
              <a:t>Assigned</a:t>
            </a:r>
            <a:r>
              <a:rPr lang="en-US" sz="2000" dirty="0"/>
              <a:t> </a:t>
            </a:r>
            <a:r>
              <a:rPr lang="en-US" sz="2000" b="1" dirty="0"/>
              <a:t>Units</a:t>
            </a:r>
            <a:r>
              <a:rPr lang="en-US" sz="2000" dirty="0"/>
              <a:t>. 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000" dirty="0"/>
              <a:t>Tap </a:t>
            </a:r>
            <a:r>
              <a:rPr lang="en-US" sz="2000" b="1" dirty="0"/>
              <a:t>Edit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000" dirty="0"/>
              <a:t>Remove yourself from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 err="1">
                <a:solidFill>
                  <a:srgbClr val="FF0000"/>
                </a:solidFill>
              </a:rPr>
              <a:t>zTraining</a:t>
            </a:r>
            <a:r>
              <a:rPr lang="en-US" sz="2000" dirty="0">
                <a:solidFill>
                  <a:srgbClr val="FF0000"/>
                </a:solidFill>
              </a:rPr>
              <a:t>/*New User (Dearborn) and/or Go Live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Remove Yourself from Training Unit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CB6EA0-69E1-43FD-B88D-A922C2933CBA}"/>
              </a:ext>
            </a:extLst>
          </p:cNvPr>
          <p:cNvGrpSpPr/>
          <p:nvPr/>
        </p:nvGrpSpPr>
        <p:grpSpPr>
          <a:xfrm>
            <a:off x="5560945" y="1055357"/>
            <a:ext cx="3000345" cy="1706066"/>
            <a:chOff x="4176222" y="2011188"/>
            <a:chExt cx="2784065" cy="15836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24AB71-5499-410D-92A3-758AA318395C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76222" y="2011188"/>
              <a:ext cx="1645920" cy="1583622"/>
              <a:chOff x="4178955" y="1830497"/>
              <a:chExt cx="1799326" cy="178796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175CE4F-0A0D-444A-B188-C150A1709E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78955" y="1830497"/>
                <a:ext cx="1799326" cy="17879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42CC645-A9C4-4F08-A1F4-339C27230D39}"/>
                  </a:ext>
                </a:extLst>
              </p:cNvPr>
              <p:cNvSpPr/>
              <p:nvPr/>
            </p:nvSpPr>
            <p:spPr>
              <a:xfrm>
                <a:off x="4182798" y="2784021"/>
                <a:ext cx="1795483" cy="27758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605C0E-4ACF-4909-ABFB-185686C7FFDE}"/>
                </a:ext>
              </a:extLst>
            </p:cNvPr>
            <p:cNvGrpSpPr/>
            <p:nvPr/>
          </p:nvGrpSpPr>
          <p:grpSpPr>
            <a:xfrm>
              <a:off x="5314367" y="2294732"/>
              <a:ext cx="1645920" cy="709296"/>
              <a:chOff x="4014594" y="3057062"/>
              <a:chExt cx="2299327" cy="984548"/>
            </a:xfrm>
            <a:effectLst>
              <a:outerShdw blurRad="76200" dist="889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F76DE9-ED24-48E8-B283-4AC0F3776F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14594" y="3057062"/>
                <a:ext cx="2299327" cy="984548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50C86BD-8846-4D95-B86A-C17345004FEA}"/>
                  </a:ext>
                </a:extLst>
              </p:cNvPr>
              <p:cNvSpPr/>
              <p:nvPr/>
            </p:nvSpPr>
            <p:spPr>
              <a:xfrm>
                <a:off x="5957515" y="3167546"/>
                <a:ext cx="356404" cy="30094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EE69BFE-16AD-4C37-B031-281BFABF0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887" y="3093118"/>
            <a:ext cx="4294226" cy="18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8B20-AB12-404A-8F61-6364B30E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D0172-376A-42C2-979C-1031CF5F4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B933A9-1ADD-4B61-BF2A-2F088E9D3E56}"/>
              </a:ext>
            </a:extLst>
          </p:cNvPr>
          <p:cNvSpPr/>
          <p:nvPr/>
        </p:nvSpPr>
        <p:spPr>
          <a:xfrm>
            <a:off x="450010" y="802546"/>
            <a:ext cx="5282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Send critical information to a group of people quickly. 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Ensure the right message gets to the right people.</a:t>
            </a:r>
            <a:endParaRPr lang="en-US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Commonly used for: </a:t>
            </a:r>
          </a:p>
          <a:p>
            <a:pPr marL="739775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Medical Alerts </a:t>
            </a:r>
          </a:p>
          <a:p>
            <a:pPr marL="739775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Security Alerts </a:t>
            </a:r>
          </a:p>
          <a:p>
            <a:pPr marL="739775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Facility-wide messages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2BB864-C85D-41CA-9745-49BD8B5866BC}"/>
              </a:ext>
            </a:extLst>
          </p:cNvPr>
          <p:cNvSpPr txBox="1">
            <a:spLocks/>
          </p:cNvSpPr>
          <p:nvPr/>
        </p:nvSpPr>
        <p:spPr>
          <a:xfrm>
            <a:off x="547021" y="90404"/>
            <a:ext cx="5880871" cy="57149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Broadcasts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29D8C-BF3C-4131-8364-7EFFA8D8A1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01" y="273786"/>
            <a:ext cx="2545059" cy="4526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72812-C9A4-41EF-AFDD-ECF67C41B7D9}"/>
              </a:ext>
            </a:extLst>
          </p:cNvPr>
          <p:cNvSpPr/>
          <p:nvPr/>
        </p:nvSpPr>
        <p:spPr>
          <a:xfrm>
            <a:off x="5957301" y="3271520"/>
            <a:ext cx="2545059" cy="2912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45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3329" y="766482"/>
            <a:ext cx="6814164" cy="383061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Predefined group of people </a:t>
            </a:r>
            <a:r>
              <a:rPr lang="en-US" sz="1800" b="1" dirty="0"/>
              <a:t>(this can include people signed into a dynamic role)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Quick</a:t>
            </a:r>
            <a:r>
              <a:rPr lang="en-US" sz="1800" dirty="0"/>
              <a:t>: </a:t>
            </a:r>
            <a:r>
              <a:rPr lang="en-US" sz="1600" dirty="0"/>
              <a:t>All standardized broadcast groups (Medical alerts are not active for all sites)</a:t>
            </a:r>
          </a:p>
          <a:p>
            <a:pPr marL="568325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Behavioral Response Team (BRT) </a:t>
            </a:r>
          </a:p>
          <a:p>
            <a:pPr marL="568325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Adult CPR</a:t>
            </a:r>
          </a:p>
          <a:p>
            <a:pPr marL="568325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RRT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Groups</a:t>
            </a:r>
            <a:r>
              <a:rPr lang="en-US" sz="1800" dirty="0"/>
              <a:t>: </a:t>
            </a:r>
            <a:r>
              <a:rPr lang="en-US" sz="1600" dirty="0"/>
              <a:t>All groups you can send a broadcast to (be sure you are sending to the correct audience (i.e. your unit or hospital) </a:t>
            </a:r>
          </a:p>
          <a:p>
            <a:pPr marL="568325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RNs </a:t>
            </a:r>
          </a:p>
          <a:p>
            <a:pPr marL="568325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CRNAs</a:t>
            </a:r>
          </a:p>
          <a:p>
            <a:pPr marL="568325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Unit Staff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Recent</a:t>
            </a:r>
            <a:r>
              <a:rPr lang="en-US" sz="1800" dirty="0"/>
              <a:t>: </a:t>
            </a:r>
            <a:r>
              <a:rPr lang="en-US" sz="1600" dirty="0"/>
              <a:t>All broadcasts you have sent and received (up to three days)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047" y="148293"/>
            <a:ext cx="8638428" cy="577848"/>
          </a:xfrm>
        </p:spPr>
        <p:txBody>
          <a:bodyPr>
            <a:normAutofit/>
          </a:bodyPr>
          <a:lstStyle/>
          <a:p>
            <a:r>
              <a:rPr lang="en-US" dirty="0"/>
              <a:t>Broadcasts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FC6BB-FC7A-413B-9B8B-589AF10E4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-791"/>
          <a:stretch/>
        </p:blipFill>
        <p:spPr>
          <a:xfrm>
            <a:off x="7084820" y="698325"/>
            <a:ext cx="1835851" cy="3291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59414-AAC1-43C5-9363-A2E61E505A27}"/>
              </a:ext>
            </a:extLst>
          </p:cNvPr>
          <p:cNvSpPr/>
          <p:nvPr/>
        </p:nvSpPr>
        <p:spPr>
          <a:xfrm>
            <a:off x="7084821" y="982134"/>
            <a:ext cx="1835850" cy="28508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49787" y="920748"/>
            <a:ext cx="8657146" cy="422275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message from an individual to a Broadcast group.</a:t>
            </a:r>
          </a:p>
          <a:p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1400" dirty="0">
              <a:highlight>
                <a:srgbClr val="FFFF00"/>
              </a:highlight>
            </a:endParaRPr>
          </a:p>
          <a:p>
            <a:pPr algn="ctr"/>
            <a:endParaRPr lang="en-US" sz="1400" dirty="0">
              <a:highlight>
                <a:srgbClr val="FFFF00"/>
              </a:highlight>
            </a:endParaRPr>
          </a:p>
          <a:p>
            <a:pPr algn="ctr"/>
            <a:r>
              <a:rPr lang="en-US" sz="1400" dirty="0">
                <a:highlight>
                  <a:srgbClr val="FFFF00"/>
                </a:highlight>
              </a:rPr>
              <a:t>You cannot create your own broadcast group, use group texting instead</a:t>
            </a:r>
            <a:r>
              <a:rPr lang="en-US" sz="1600" dirty="0">
                <a:highlight>
                  <a:srgbClr val="FFFF00"/>
                </a:highlight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Sending a Broadcast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7D7C9C-D06C-490A-8437-944965C506DB}"/>
              </a:ext>
            </a:extLst>
          </p:cNvPr>
          <p:cNvGrpSpPr/>
          <p:nvPr/>
        </p:nvGrpSpPr>
        <p:grpSpPr>
          <a:xfrm>
            <a:off x="1153919" y="1259421"/>
            <a:ext cx="1835850" cy="3265365"/>
            <a:chOff x="296152" y="1259419"/>
            <a:chExt cx="1835850" cy="32653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B2DF99-B406-49D8-AC51-0D77373CD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52" y="1259419"/>
              <a:ext cx="1835850" cy="3265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4CA6EF-5787-48C2-BF02-ED67DA5FBB60}"/>
                </a:ext>
              </a:extLst>
            </p:cNvPr>
            <p:cNvSpPr/>
            <p:nvPr/>
          </p:nvSpPr>
          <p:spPr>
            <a:xfrm>
              <a:off x="296152" y="3405052"/>
              <a:ext cx="1835850" cy="2264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96E0C1-0872-44D4-AA88-29515B345B15}"/>
              </a:ext>
            </a:extLst>
          </p:cNvPr>
          <p:cNvGrpSpPr/>
          <p:nvPr/>
        </p:nvGrpSpPr>
        <p:grpSpPr>
          <a:xfrm>
            <a:off x="3704522" y="1259419"/>
            <a:ext cx="1836546" cy="3265367"/>
            <a:chOff x="2507702" y="1243334"/>
            <a:chExt cx="1836546" cy="32653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8E51CF-995F-4CEB-A0CA-5CB63B3D2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8397" y="1243334"/>
              <a:ext cx="1835851" cy="3265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2E95B1-5E5D-4755-A9A1-048D9EC0E469}"/>
                </a:ext>
              </a:extLst>
            </p:cNvPr>
            <p:cNvSpPr/>
            <p:nvPr/>
          </p:nvSpPr>
          <p:spPr>
            <a:xfrm>
              <a:off x="2507702" y="2458538"/>
              <a:ext cx="1835850" cy="2264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id-1E132FE0-6891-45EA-BE2C-214A9F522485" descr="Image.jpeg">
            <a:extLst>
              <a:ext uri="{FF2B5EF4-FFF2-40B4-BE49-F238E27FC236}">
                <a16:creationId xmlns:a16="http://schemas.microsoft.com/office/drawing/2014/main" id="{0DC51CBB-8ECB-4A77-B169-D0F2EC21E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26504"/>
          <a:stretch/>
        </p:blipFill>
        <p:spPr bwMode="auto">
          <a:xfrm>
            <a:off x="6255821" y="1259419"/>
            <a:ext cx="2111039" cy="3339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35027"/>
      </p:ext>
    </p:extLst>
  </p:cSld>
  <p:clrMapOvr>
    <a:masterClrMapping/>
  </p:clrMapOvr>
</p:sld>
</file>

<file path=ppt/theme/theme1.xml><?xml version="1.0" encoding="utf-8"?>
<a:theme xmlns:a="http://schemas.openxmlformats.org/drawingml/2006/main" name="Beaumont Brand 1">
  <a:themeElements>
    <a:clrScheme name="Custom 2">
      <a:dk1>
        <a:sysClr val="windowText" lastClr="000000"/>
      </a:dk1>
      <a:lt1>
        <a:sysClr val="window" lastClr="FFFFFF"/>
      </a:lt1>
      <a:dk2>
        <a:srgbClr val="003DA5"/>
      </a:dk2>
      <a:lt2>
        <a:srgbClr val="CCD8ED"/>
      </a:lt2>
      <a:accent1>
        <a:srgbClr val="509E2F"/>
      </a:accent1>
      <a:accent2>
        <a:srgbClr val="003DA5"/>
      </a:accent2>
      <a:accent3>
        <a:srgbClr val="009CA6"/>
      </a:accent3>
      <a:accent4>
        <a:srgbClr val="87189D"/>
      </a:accent4>
      <a:accent5>
        <a:srgbClr val="D86018"/>
      </a:accent5>
      <a:accent6>
        <a:srgbClr val="A7CE97"/>
      </a:accent6>
      <a:hlink>
        <a:srgbClr val="7FCDD2"/>
      </a:hlink>
      <a:folHlink>
        <a:srgbClr val="C38BCE"/>
      </a:folHlink>
    </a:clrScheme>
    <a:fontScheme name="Tes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92500" lnSpcReduction="20000"/>
      </a:bodyPr>
      <a:lstStyle>
        <a:defPPr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45D83928F114CA131FFFA7F183122" ma:contentTypeVersion="4" ma:contentTypeDescription="Create a new document." ma:contentTypeScope="" ma:versionID="ede6ae8bbddf4cae89589ecc18a426c1">
  <xsd:schema xmlns:xsd="http://www.w3.org/2001/XMLSchema" xmlns:xs="http://www.w3.org/2001/XMLSchema" xmlns:p="http://schemas.microsoft.com/office/2006/metadata/properties" xmlns:ns2="3823be3a-0a2e-4a1f-9420-9daa01ea0d1e" targetNamespace="http://schemas.microsoft.com/office/2006/metadata/properties" ma:root="true" ma:fieldsID="86d601c7191601d72544a21157746c89" ns2:_="">
    <xsd:import namespace="3823be3a-0a2e-4a1f-9420-9daa01ea0d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3be3a-0a2e-4a1f-9420-9daa01ea0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78BFE-947E-4153-8782-2B9F29D48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3be3a-0a2e-4a1f-9420-9daa01ea0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1A04E-41A2-4EB1-9718-95676C121CF7}">
  <ds:schemaRefs>
    <ds:schemaRef ds:uri="http://schemas.microsoft.com/office/2006/metadata/properties"/>
    <ds:schemaRef ds:uri="http://purl.org/dc/terms/"/>
    <ds:schemaRef ds:uri="3823be3a-0a2e-4a1f-9420-9daa01ea0d1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782D22-3255-4661-9B5A-97A2A93E82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Beaumont Brand 2018.thmx</Template>
  <TotalTime>37746</TotalTime>
  <Words>998</Words>
  <Application>Microsoft Office PowerPoint</Application>
  <PresentationFormat>On-screen Show (16:9)</PresentationFormat>
  <Paragraphs>145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Wingdings</vt:lpstr>
      <vt:lpstr>Beaumont Brand 1</vt:lpstr>
      <vt:lpstr>Mobile Heartbeat Advanced Education</vt:lpstr>
      <vt:lpstr>Session Objectives </vt:lpstr>
      <vt:lpstr>Important at Time of Log In  </vt:lpstr>
      <vt:lpstr>Important Settings</vt:lpstr>
      <vt:lpstr>Remove Yourself from Training Unit</vt:lpstr>
      <vt:lpstr>Broadcasts</vt:lpstr>
      <vt:lpstr>PowerPoint Presentation</vt:lpstr>
      <vt:lpstr>Broadcasts</vt:lpstr>
      <vt:lpstr>Sending a Broadcast </vt:lpstr>
      <vt:lpstr>Intended Audience  </vt:lpstr>
      <vt:lpstr>Send a Broadcast </vt:lpstr>
      <vt:lpstr>Broadcast Message to a Specific Group</vt:lpstr>
      <vt:lpstr>Quick Broadcast</vt:lpstr>
      <vt:lpstr>Recent Tab </vt:lpstr>
      <vt:lpstr>Quick Broadcasts </vt:lpstr>
      <vt:lpstr>Medical Alert Response </vt:lpstr>
      <vt:lpstr>Logout</vt:lpstr>
      <vt:lpstr>Additional Information </vt:lpstr>
      <vt:lpstr>PowerPoint Presentation</vt:lpstr>
      <vt:lpstr>PowerPoint Presentation</vt:lpstr>
      <vt:lpstr>Upcoming Sessions</vt:lpstr>
      <vt:lpstr>PowerPoint Presentation</vt:lpstr>
    </vt:vector>
  </TitlesOfParts>
  <Manager/>
  <Company>Beaumont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Marketing &amp; Communications</dc:creator>
  <cp:keywords/>
  <dc:description/>
  <cp:lastModifiedBy>Pniewski, Mary Beth</cp:lastModifiedBy>
  <cp:revision>898</cp:revision>
  <dcterms:created xsi:type="dcterms:W3CDTF">2015-07-15T15:24:45Z</dcterms:created>
  <dcterms:modified xsi:type="dcterms:W3CDTF">2021-09-28T14:04:11Z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0x0101003BC45D83928F114CA131FFFA7F183122</vt:lpwstr>
  </property>
</Properties>
</file>