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56" r:id="rId2"/>
    <p:sldId id="288" r:id="rId3"/>
    <p:sldId id="294" r:id="rId4"/>
    <p:sldId id="268" r:id="rId5"/>
    <p:sldId id="275" r:id="rId6"/>
    <p:sldId id="274" r:id="rId7"/>
    <p:sldId id="279" r:id="rId8"/>
    <p:sldId id="277" r:id="rId9"/>
    <p:sldId id="295" r:id="rId10"/>
    <p:sldId id="257" r:id="rId11"/>
    <p:sldId id="283" r:id="rId12"/>
    <p:sldId id="29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B0C694-A1C6-4DB5-8534-FA53E8F2D50A}">
          <p14:sldIdLst>
            <p14:sldId id="256"/>
            <p14:sldId id="288"/>
            <p14:sldId id="294"/>
            <p14:sldId id="268"/>
            <p14:sldId id="275"/>
            <p14:sldId id="274"/>
            <p14:sldId id="279"/>
            <p14:sldId id="277"/>
            <p14:sldId id="295"/>
            <p14:sldId id="257"/>
          </p14:sldIdLst>
        </p14:section>
        <p14:section name="Untitled Section" id="{800000FF-4B39-44EA-9B69-67DD695DDF8C}">
          <p14:sldIdLst>
            <p14:sldId id="283"/>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1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8720" autoAdjust="0"/>
  </p:normalViewPr>
  <p:slideViewPr>
    <p:cSldViewPr>
      <p:cViewPr varScale="1">
        <p:scale>
          <a:sx n="110" d="100"/>
          <a:sy n="110" d="100"/>
        </p:scale>
        <p:origin x="1650" y="96"/>
      </p:cViewPr>
      <p:guideLst>
        <p:guide orient="horz" pos="2160"/>
        <p:guide pos="2880"/>
      </p:guideLst>
    </p:cSldViewPr>
  </p:slideViewPr>
  <p:outlineViewPr>
    <p:cViewPr>
      <p:scale>
        <a:sx n="33" d="100"/>
        <a:sy n="33" d="100"/>
      </p:scale>
      <p:origin x="96" y="6246"/>
    </p:cViewPr>
  </p:outlineViewPr>
  <p:notesTextViewPr>
    <p:cViewPr>
      <p:scale>
        <a:sx n="1" d="1"/>
        <a:sy n="1" d="1"/>
      </p:scale>
      <p:origin x="0" y="0"/>
    </p:cViewPr>
  </p:notesTextViewPr>
  <p:sorterViewPr>
    <p:cViewPr>
      <p:scale>
        <a:sx n="166" d="100"/>
        <a:sy n="1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dirty="0"/>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5FE1D6A9-CD9E-494C-A9AF-8C58ABB5AA59}" type="datetimeFigureOut">
              <a:rPr lang="en-US" smtClean="0"/>
              <a:pPr/>
              <a:t>8/20/2019</a:t>
            </a:fld>
            <a:endParaRPr lang="en-US" dirty="0"/>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C932F614-5891-4C81-934D-ABA224B27B5C}" type="slidenum">
              <a:rPr lang="en-US" smtClean="0"/>
              <a:pPr/>
              <a:t>‹#›</a:t>
            </a:fld>
            <a:endParaRPr lang="en-US" dirty="0"/>
          </a:p>
        </p:txBody>
      </p:sp>
    </p:spTree>
    <p:extLst>
      <p:ext uri="{BB962C8B-B14F-4D97-AF65-F5344CB8AC3E}">
        <p14:creationId xmlns:p14="http://schemas.microsoft.com/office/powerpoint/2010/main" val="1026859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154" cy="465475"/>
          </a:xfrm>
          <a:prstGeom prst="rect">
            <a:avLst/>
          </a:prstGeom>
        </p:spPr>
        <p:txBody>
          <a:bodyPr vert="horz" lIns="92709" tIns="46355" rIns="92709" bIns="46355" rtlCol="0"/>
          <a:lstStyle>
            <a:lvl1pPr algn="l">
              <a:defRPr sz="1300"/>
            </a:lvl1pPr>
          </a:lstStyle>
          <a:p>
            <a:endParaRPr lang="en-US" dirty="0"/>
          </a:p>
        </p:txBody>
      </p:sp>
      <p:sp>
        <p:nvSpPr>
          <p:cNvPr id="3" name="Date Placeholder 2"/>
          <p:cNvSpPr>
            <a:spLocks noGrp="1"/>
          </p:cNvSpPr>
          <p:nvPr>
            <p:ph type="dt" idx="1"/>
          </p:nvPr>
        </p:nvSpPr>
        <p:spPr>
          <a:xfrm>
            <a:off x="3970674" y="2"/>
            <a:ext cx="3038154" cy="465475"/>
          </a:xfrm>
          <a:prstGeom prst="rect">
            <a:avLst/>
          </a:prstGeom>
        </p:spPr>
        <p:txBody>
          <a:bodyPr vert="horz" lIns="92709" tIns="46355" rIns="92709" bIns="46355" rtlCol="0"/>
          <a:lstStyle>
            <a:lvl1pPr algn="r">
              <a:defRPr sz="1300"/>
            </a:lvl1pPr>
          </a:lstStyle>
          <a:p>
            <a:fld id="{04FAFB18-8E48-4FEC-8183-E8AD2EAAEF4C}" type="datetimeFigureOut">
              <a:rPr lang="en-US" smtClean="0"/>
              <a:pPr/>
              <a:t>8/20/2019</a:t>
            </a:fld>
            <a:endParaRPr lang="en-US" dirty="0"/>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2709" tIns="46355" rIns="92709" bIns="46355" rtlCol="0" anchor="ctr"/>
          <a:lstStyle/>
          <a:p>
            <a:endParaRPr lang="en-US" dirty="0"/>
          </a:p>
        </p:txBody>
      </p:sp>
      <p:sp>
        <p:nvSpPr>
          <p:cNvPr id="5" name="Notes Placeholder 4"/>
          <p:cNvSpPr>
            <a:spLocks noGrp="1"/>
          </p:cNvSpPr>
          <p:nvPr>
            <p:ph type="body" sz="quarter" idx="3"/>
          </p:nvPr>
        </p:nvSpPr>
        <p:spPr>
          <a:xfrm>
            <a:off x="701355" y="4415463"/>
            <a:ext cx="5607691" cy="4184364"/>
          </a:xfrm>
          <a:prstGeom prst="rect">
            <a:avLst/>
          </a:prstGeom>
        </p:spPr>
        <p:txBody>
          <a:bodyPr vert="horz" lIns="92709" tIns="46355" rIns="92709" bIns="463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288"/>
            <a:ext cx="3038154" cy="465475"/>
          </a:xfrm>
          <a:prstGeom prst="rect">
            <a:avLst/>
          </a:prstGeom>
        </p:spPr>
        <p:txBody>
          <a:bodyPr vert="horz" lIns="92709" tIns="46355" rIns="92709" bIns="46355"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674" y="8829288"/>
            <a:ext cx="3038154" cy="465475"/>
          </a:xfrm>
          <a:prstGeom prst="rect">
            <a:avLst/>
          </a:prstGeom>
        </p:spPr>
        <p:txBody>
          <a:bodyPr vert="horz" lIns="92709" tIns="46355" rIns="92709" bIns="46355" rtlCol="0" anchor="b"/>
          <a:lstStyle>
            <a:lvl1pPr algn="r">
              <a:defRPr sz="1300"/>
            </a:lvl1pPr>
          </a:lstStyle>
          <a:p>
            <a:fld id="{4D077425-F3BC-47C0-97B2-30CD09DC5004}" type="slidenum">
              <a:rPr lang="en-US" smtClean="0"/>
              <a:pPr/>
              <a:t>‹#›</a:t>
            </a:fld>
            <a:endParaRPr lang="en-US" dirty="0"/>
          </a:p>
        </p:txBody>
      </p:sp>
    </p:spTree>
    <p:extLst>
      <p:ext uri="{BB962C8B-B14F-4D97-AF65-F5344CB8AC3E}">
        <p14:creationId xmlns:p14="http://schemas.microsoft.com/office/powerpoint/2010/main" val="3625814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1</a:t>
            </a:fld>
            <a:endParaRPr lang="en-US" dirty="0"/>
          </a:p>
        </p:txBody>
      </p:sp>
    </p:spTree>
    <p:extLst>
      <p:ext uri="{BB962C8B-B14F-4D97-AF65-F5344CB8AC3E}">
        <p14:creationId xmlns:p14="http://schemas.microsoft.com/office/powerpoint/2010/main" val="941775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2</a:t>
            </a:fld>
            <a:endParaRPr lang="en-US" dirty="0"/>
          </a:p>
        </p:txBody>
      </p:sp>
    </p:spTree>
    <p:extLst>
      <p:ext uri="{BB962C8B-B14F-4D97-AF65-F5344CB8AC3E}">
        <p14:creationId xmlns:p14="http://schemas.microsoft.com/office/powerpoint/2010/main" val="647763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4</a:t>
            </a:fld>
            <a:endParaRPr lang="en-US" dirty="0"/>
          </a:p>
        </p:txBody>
      </p:sp>
    </p:spTree>
    <p:extLst>
      <p:ext uri="{BB962C8B-B14F-4D97-AF65-F5344CB8AC3E}">
        <p14:creationId xmlns:p14="http://schemas.microsoft.com/office/powerpoint/2010/main" val="244210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5</a:t>
            </a:fld>
            <a:endParaRPr lang="en-US" dirty="0"/>
          </a:p>
        </p:txBody>
      </p:sp>
    </p:spTree>
    <p:extLst>
      <p:ext uri="{BB962C8B-B14F-4D97-AF65-F5344CB8AC3E}">
        <p14:creationId xmlns:p14="http://schemas.microsoft.com/office/powerpoint/2010/main" val="3763143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6</a:t>
            </a:fld>
            <a:endParaRPr lang="en-US" dirty="0"/>
          </a:p>
        </p:txBody>
      </p:sp>
    </p:spTree>
    <p:extLst>
      <p:ext uri="{BB962C8B-B14F-4D97-AF65-F5344CB8AC3E}">
        <p14:creationId xmlns:p14="http://schemas.microsoft.com/office/powerpoint/2010/main" val="1501333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7</a:t>
            </a:fld>
            <a:endParaRPr lang="en-US" dirty="0"/>
          </a:p>
        </p:txBody>
      </p:sp>
    </p:spTree>
    <p:extLst>
      <p:ext uri="{BB962C8B-B14F-4D97-AF65-F5344CB8AC3E}">
        <p14:creationId xmlns:p14="http://schemas.microsoft.com/office/powerpoint/2010/main" val="3703796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8</a:t>
            </a:fld>
            <a:endParaRPr lang="en-US" dirty="0"/>
          </a:p>
        </p:txBody>
      </p:sp>
    </p:spTree>
    <p:extLst>
      <p:ext uri="{BB962C8B-B14F-4D97-AF65-F5344CB8AC3E}">
        <p14:creationId xmlns:p14="http://schemas.microsoft.com/office/powerpoint/2010/main" val="413797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10</a:t>
            </a:fld>
            <a:endParaRPr lang="en-US" dirty="0"/>
          </a:p>
        </p:txBody>
      </p:sp>
    </p:spTree>
    <p:extLst>
      <p:ext uri="{BB962C8B-B14F-4D97-AF65-F5344CB8AC3E}">
        <p14:creationId xmlns:p14="http://schemas.microsoft.com/office/powerpoint/2010/main" val="758421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077425-F3BC-47C0-97B2-30CD09DC5004}" type="slidenum">
              <a:rPr lang="en-US" smtClean="0"/>
              <a:pPr/>
              <a:t>11</a:t>
            </a:fld>
            <a:endParaRPr lang="en-US" dirty="0"/>
          </a:p>
        </p:txBody>
      </p:sp>
    </p:spTree>
    <p:extLst>
      <p:ext uri="{BB962C8B-B14F-4D97-AF65-F5344CB8AC3E}">
        <p14:creationId xmlns:p14="http://schemas.microsoft.com/office/powerpoint/2010/main" val="178239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180FA4-A74A-4E8F-ABED-E24BCBA63522}"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527A03-076B-4C3D-9D84-822C2AB4ECE4}"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8B6707-0EC5-4D28-BCAB-EC6EFC4C110F}"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162611-D2F5-4D8F-8D9D-C198AF76AD1A}"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0A93B0-9BE8-4577-B174-5EA7F16192FC}" type="datetime1">
              <a:rPr lang="en-US" smtClean="0"/>
              <a:pPr/>
              <a:t>8/20/2019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02E2C5-E041-4B85-99D2-687673399CA1}"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D7FCA8-616C-4A87-ABE4-630809CCE172}" type="datetime1">
              <a:rPr lang="en-US" smtClean="0"/>
              <a:pPr/>
              <a:t>8/20/2019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9FC6E5-A93B-4FB5-BDFD-08D39437E30B}"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C8962E-89EB-46FC-B89B-341246F35856}" type="datetime1">
              <a:rPr lang="en-US" smtClean="0"/>
              <a:pPr/>
              <a:t>8/20/2019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1C22B-669C-4287-B607-1C7EEB7AF3D6}" type="datetime1">
              <a:rPr lang="en-US" smtClean="0"/>
              <a:pPr/>
              <a:t>8/20/2019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6896BA-549A-41DE-B25F-E321B2EC9133}"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FC6E5-A93B-4FB5-BDFD-08D39437E30B}"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935E36-D1B1-4FD8-8F44-A02D8F572673}" type="datetime1">
              <a:rPr lang="en-US" smtClean="0"/>
              <a:pPr/>
              <a:t>8/20/2019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9FC6E5-A93B-4FB5-BDFD-08D39437E3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6E6F1E-52DF-4253-BF99-4E815A009BEE}" type="datetime1">
              <a:rPr lang="en-US" smtClean="0"/>
              <a:pPr/>
              <a:t>8/20/2019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99FC6E5-A93B-4FB5-BDFD-08D39437E3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viders.beaumont.org/bpl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providers.beaumont.org/bpl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slide" Target="slide1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mailto:jeanne.sarnacki@beaumont.org" TargetMode="External"/><Relationship Id="rId2" Type="http://schemas.openxmlformats.org/officeDocument/2006/relationships/hyperlink" Target="https://providers.beaumont.org/bpla"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620000" cy="1088156"/>
          </a:xfrm>
        </p:spPr>
        <p:txBody>
          <a:bodyPr/>
          <a:lstStyle/>
          <a:p>
            <a:pPr algn="ctr"/>
            <a:r>
              <a:rPr lang="en-US" sz="2400" b="1" cap="none" dirty="0"/>
              <a:t>Beaumont Physician Leadership Academy </a:t>
            </a:r>
            <a:br>
              <a:rPr lang="en-US" sz="2400" b="1" cap="none" dirty="0"/>
            </a:br>
            <a:r>
              <a:rPr lang="en-US" sz="2400" b="1" cap="none" dirty="0"/>
              <a:t>Mentoring Guide</a:t>
            </a:r>
            <a:br>
              <a:rPr lang="en-US" sz="2400" b="1" cap="none" dirty="0"/>
            </a:br>
            <a:r>
              <a:rPr lang="en-US" sz="1800" b="1" cap="none" dirty="0"/>
              <a:t>Meeting Our Vision through Exceptional Administrative-Medical Staff Collaboration</a:t>
            </a:r>
          </a:p>
        </p:txBody>
      </p:sp>
      <p:sp>
        <p:nvSpPr>
          <p:cNvPr id="3" name="Subtitle 2"/>
          <p:cNvSpPr>
            <a:spLocks noGrp="1"/>
          </p:cNvSpPr>
          <p:nvPr>
            <p:ph type="subTitle" idx="1"/>
          </p:nvPr>
        </p:nvSpPr>
        <p:spPr>
          <a:xfrm>
            <a:off x="667511" y="5181600"/>
            <a:ext cx="7805929" cy="990600"/>
          </a:xfrm>
        </p:spPr>
        <p:txBody>
          <a:bodyPr>
            <a:normAutofit/>
          </a:bodyPr>
          <a:lstStyle/>
          <a:p>
            <a:r>
              <a:rPr lang="en-US" sz="1800" dirty="0">
                <a:hlinkClick r:id="rId3"/>
              </a:rPr>
              <a:t>Learn more at: </a:t>
            </a:r>
            <a:r>
              <a:rPr lang="en-US" sz="1800" dirty="0">
                <a:hlinkClick r:id="rId4"/>
              </a:rPr>
              <a:t>https://providers.beaumont.org/bpla</a:t>
            </a:r>
            <a:r>
              <a:rPr lang="en-US" sz="1800" dirty="0"/>
              <a:t>      		  Sept 2019</a:t>
            </a:r>
          </a:p>
        </p:txBody>
      </p:sp>
      <p:sp>
        <p:nvSpPr>
          <p:cNvPr id="5" name="Slide Number Placeholder 4"/>
          <p:cNvSpPr>
            <a:spLocks noGrp="1"/>
          </p:cNvSpPr>
          <p:nvPr>
            <p:ph type="sldNum" sz="quarter" idx="12"/>
          </p:nvPr>
        </p:nvSpPr>
        <p:spPr/>
        <p:txBody>
          <a:bodyPr/>
          <a:lstStyle/>
          <a:p>
            <a:fld id="{199FC6E5-A93B-4FB5-BDFD-08D39437E30B}" type="slidenum">
              <a:rPr lang="en-US" smtClean="0"/>
              <a:pPr/>
              <a:t>1</a:t>
            </a:fld>
            <a:endParaRPr lang="en-US"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7511" y="990602"/>
            <a:ext cx="2685289" cy="1088156"/>
          </a:xfrm>
          <a:prstGeom prst="rect">
            <a:avLst/>
          </a:prstGeom>
        </p:spPr>
      </p:pic>
    </p:spTree>
    <p:extLst>
      <p:ext uri="{BB962C8B-B14F-4D97-AF65-F5344CB8AC3E}">
        <p14:creationId xmlns:p14="http://schemas.microsoft.com/office/powerpoint/2010/main" val="1285196677"/>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868362"/>
          </a:xfrm>
        </p:spPr>
        <p:txBody>
          <a:bodyPr>
            <a:noAutofit/>
          </a:bodyPr>
          <a:lstStyle/>
          <a:p>
            <a:r>
              <a:rPr lang="en-US" sz="2800" dirty="0">
                <a:solidFill>
                  <a:srgbClr val="0070C0"/>
                </a:solidFill>
              </a:rPr>
              <a:t>BPLA </a:t>
            </a:r>
            <a:r>
              <a:rPr lang="en-US" sz="2800" dirty="0"/>
              <a:t>                Leadership Competency Framework</a:t>
            </a:r>
          </a:p>
        </p:txBody>
      </p:sp>
      <p:pic>
        <p:nvPicPr>
          <p:cNvPr id="1026" name="Diagram 1"/>
          <p:cNvPicPr>
            <a:picLocks noChangeArrowheads="1"/>
          </p:cNvPicPr>
          <p:nvPr/>
        </p:nvPicPr>
        <p:blipFill>
          <a:blip r:embed="rId3" cstate="print">
            <a:extLst>
              <a:ext uri="{28A0092B-C50C-407E-A947-70E740481C1C}">
                <a14:useLocalDpi xmlns:a14="http://schemas.microsoft.com/office/drawing/2010/main" val="0"/>
              </a:ext>
            </a:extLst>
          </a:blip>
          <a:srcRect l="-197"/>
          <a:stretch>
            <a:fillRect/>
          </a:stretch>
        </p:blipFill>
        <p:spPr bwMode="auto">
          <a:xfrm>
            <a:off x="1066800" y="1371600"/>
            <a:ext cx="6400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fld id="{199FC6E5-A93B-4FB5-BDFD-08D39437E30B}" type="slidenum">
              <a:rPr lang="en-US" smtClean="0"/>
              <a:pPr/>
              <a:t>10</a:t>
            </a:fld>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3970487336"/>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990600"/>
          </a:xfrm>
        </p:spPr>
        <p:txBody>
          <a:bodyPr>
            <a:normAutofit/>
          </a:bodyPr>
          <a:lstStyle/>
          <a:p>
            <a:r>
              <a:rPr lang="en-US" sz="3200" dirty="0"/>
              <a:t>Some Past</a:t>
            </a:r>
            <a:r>
              <a:rPr lang="en-US" sz="3200" b="1" dirty="0"/>
              <a:t> </a:t>
            </a:r>
            <a:r>
              <a:rPr lang="en-US" i="1" u="sng" dirty="0"/>
              <a:t>Mentor</a:t>
            </a:r>
            <a:r>
              <a:rPr lang="en-US" dirty="0"/>
              <a:t> </a:t>
            </a:r>
            <a:r>
              <a:rPr lang="en-US" sz="3200" dirty="0"/>
              <a:t>Observations &amp; Practices:</a:t>
            </a:r>
          </a:p>
        </p:txBody>
      </p:sp>
      <p:sp>
        <p:nvSpPr>
          <p:cNvPr id="3" name="Content Placeholder 2"/>
          <p:cNvSpPr>
            <a:spLocks noGrp="1"/>
          </p:cNvSpPr>
          <p:nvPr>
            <p:ph idx="1"/>
          </p:nvPr>
        </p:nvSpPr>
        <p:spPr>
          <a:xfrm>
            <a:off x="304800" y="1295400"/>
            <a:ext cx="8229600" cy="4876800"/>
          </a:xfrm>
        </p:spPr>
        <p:txBody>
          <a:bodyPr>
            <a:normAutofit/>
          </a:bodyPr>
          <a:lstStyle/>
          <a:p>
            <a:pPr marL="0" indent="0">
              <a:buNone/>
            </a:pPr>
            <a:endParaRPr lang="en-US" sz="800" dirty="0"/>
          </a:p>
          <a:p>
            <a:pPr>
              <a:buFont typeface="Wingdings" panose="05000000000000000000" pitchFamily="2" charset="2"/>
              <a:buChar char="Ø"/>
            </a:pPr>
            <a:r>
              <a:rPr lang="en-US" sz="1800" dirty="0"/>
              <a:t>Most  mentors and fellows met at least 3-4 times; however, a few mentors met less.  Several reported meeting 6 or more times.     Types of meetings including formal sessions, lunch or coffee, impromptu hall or ‘open door’ sessions. </a:t>
            </a:r>
          </a:p>
          <a:p>
            <a:pPr>
              <a:buFont typeface="Wingdings" panose="05000000000000000000" pitchFamily="2" charset="2"/>
              <a:buChar char="Ø"/>
            </a:pPr>
            <a:r>
              <a:rPr lang="en-US" sz="1800" dirty="0"/>
              <a:t>Some mentors extended invitations to shadow or attend administrative meetings.   </a:t>
            </a:r>
          </a:p>
          <a:p>
            <a:pPr>
              <a:buFont typeface="Wingdings" panose="05000000000000000000" pitchFamily="2" charset="2"/>
              <a:buChar char="Ø"/>
            </a:pPr>
            <a:r>
              <a:rPr lang="en-US" sz="1800" dirty="0"/>
              <a:t>Some made a point of making or providing introductions of their fellows to others that might be helpful to the fellow’s personal /professional growth or BPLA project work.</a:t>
            </a:r>
          </a:p>
          <a:p>
            <a:pPr>
              <a:buFont typeface="Wingdings" panose="05000000000000000000" pitchFamily="2" charset="2"/>
              <a:buChar char="Ø"/>
            </a:pPr>
            <a:r>
              <a:rPr lang="en-US" sz="1800" dirty="0"/>
              <a:t>A majority of mentors as well as additional Beaumont leadership attended the September BPLA small group project presentations. </a:t>
            </a:r>
          </a:p>
          <a:p>
            <a:pPr lvl="1" fontAlgn="ctr"/>
            <a:endParaRPr lang="en-US" sz="1600" dirty="0"/>
          </a:p>
          <a:p>
            <a:pPr marL="0" indent="0">
              <a:buNone/>
            </a:pPr>
            <a:r>
              <a:rPr lang="en-US" sz="1600" dirty="0">
                <a:solidFill>
                  <a:srgbClr val="FF0000"/>
                </a:solidFill>
              </a:rPr>
              <a:t>“</a:t>
            </a:r>
            <a:r>
              <a:rPr lang="en-US" sz="1600" i="1" dirty="0">
                <a:solidFill>
                  <a:srgbClr val="FF0000"/>
                </a:solidFill>
              </a:rPr>
              <a:t>This was my first experience with the BPLA.  I was very impressed with the leadership and organization of the course.” Past Mentor</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199FC6E5-A93B-4FB5-BDFD-08D39437E30B}" type="slidenum">
              <a:rPr lang="en-US" smtClean="0"/>
              <a:pPr/>
              <a:t>11</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mc:AlternateContent xmlns:mc="http://schemas.openxmlformats.org/markup-compatibility/2006" xmlns:pslz="http://schemas.microsoft.com/office/powerpoint/2016/slidezoom">
        <mc:Choice Requires="pslz">
          <p:graphicFrame>
            <p:nvGraphicFramePr>
              <p:cNvPr id="7" name="Slide Zoom 6">
                <a:extLst>
                  <a:ext uri="{FF2B5EF4-FFF2-40B4-BE49-F238E27FC236}">
                    <a16:creationId xmlns:a16="http://schemas.microsoft.com/office/drawing/2014/main" id="{795CD16D-30DD-447C-B3CB-B9642C3C99E3}"/>
                  </a:ext>
                </a:extLst>
              </p:cNvPr>
              <p:cNvGraphicFramePr>
                <a:graphicFrameLocks noChangeAspect="1"/>
              </p:cNvGraphicFramePr>
              <p:nvPr>
                <p:extLst>
                  <p:ext uri="{D42A27DB-BD31-4B8C-83A1-F6EECF244321}">
                    <p14:modId xmlns:p14="http://schemas.microsoft.com/office/powerpoint/2010/main" val="2393022540"/>
                  </p:ext>
                </p:extLst>
              </p:nvPr>
            </p:nvGraphicFramePr>
            <p:xfrm>
              <a:off x="-2958548" y="374013"/>
              <a:ext cx="2286000" cy="1714500"/>
            </p:xfrm>
            <a:graphic>
              <a:graphicData uri="http://schemas.microsoft.com/office/powerpoint/2016/slidezoom">
                <pslz:sldZm>
                  <pslz:sldZmObj sldId="283" cId="804909776">
                    <pslz:zmPr id="{5AFC50AB-FA5E-4068-8751-74229322A48F}" returnToParent="0" transitionDur="1000">
                      <p166:blipFill xmlns:p166="http://schemas.microsoft.com/office/powerpoint/2016/6/main">
                        <a:blip r:embed="rId4"/>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7" name="Slide Zoom 6">
                <a:hlinkClick r:id="rId5" action="ppaction://hlinksldjump"/>
                <a:extLst>
                  <a:ext uri="{FF2B5EF4-FFF2-40B4-BE49-F238E27FC236}">
                    <a16:creationId xmlns:a16="http://schemas.microsoft.com/office/drawing/2014/main" id="{795CD16D-30DD-447C-B3CB-B9642C3C99E3}"/>
                  </a:ext>
                </a:extLst>
              </p:cNvPr>
              <p:cNvPicPr>
                <a:picLocks noGrp="1" noRot="1" noChangeAspect="1" noMove="1" noResize="1" noEditPoints="1" noAdjustHandles="1" noChangeArrowheads="1" noChangeShapeType="1"/>
              </p:cNvPicPr>
              <p:nvPr/>
            </p:nvPicPr>
            <p:blipFill>
              <a:blip r:embed="rId6"/>
              <a:stretch>
                <a:fillRect/>
              </a:stretch>
            </p:blipFill>
            <p:spPr>
              <a:xfrm>
                <a:off x="-2958548" y="374013"/>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804909776"/>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09600"/>
          </a:xfrm>
        </p:spPr>
        <p:txBody>
          <a:bodyPr>
            <a:normAutofit/>
          </a:bodyPr>
          <a:lstStyle/>
          <a:p>
            <a:r>
              <a:rPr lang="en-US" sz="3200" dirty="0">
                <a:solidFill>
                  <a:srgbClr val="2110FE"/>
                </a:solidFill>
              </a:rPr>
              <a:t>Final Thoughts:</a:t>
            </a:r>
          </a:p>
        </p:txBody>
      </p:sp>
      <p:sp>
        <p:nvSpPr>
          <p:cNvPr id="3" name="Content Placeholder 2"/>
          <p:cNvSpPr>
            <a:spLocks noGrp="1"/>
          </p:cNvSpPr>
          <p:nvPr>
            <p:ph idx="1"/>
          </p:nvPr>
        </p:nvSpPr>
        <p:spPr>
          <a:xfrm>
            <a:off x="381000" y="1295400"/>
            <a:ext cx="8229600" cy="4876800"/>
          </a:xfrm>
        </p:spPr>
        <p:txBody>
          <a:bodyPr>
            <a:normAutofit lnSpcReduction="10000"/>
          </a:bodyPr>
          <a:lstStyle/>
          <a:p>
            <a:pPr marL="0" indent="0">
              <a:buNone/>
            </a:pPr>
            <a:r>
              <a:rPr lang="en-US" sz="2200" dirty="0"/>
              <a:t>As a result of this experience, the vast majority of mentors overwhelming agreed that</a:t>
            </a:r>
            <a:r>
              <a:rPr lang="en-US" sz="1800" dirty="0"/>
              <a:t>:</a:t>
            </a:r>
          </a:p>
          <a:p>
            <a:pPr lvl="1"/>
            <a:r>
              <a:rPr lang="en-US" sz="1900" dirty="0"/>
              <a:t>My mentee is better equipped to be a physician leader </a:t>
            </a:r>
          </a:p>
          <a:p>
            <a:pPr lvl="1"/>
            <a:r>
              <a:rPr lang="en-US" sz="1900" dirty="0"/>
              <a:t>I would recommend my mentee for an Beaumont committee, taskforce, etc.</a:t>
            </a:r>
          </a:p>
          <a:p>
            <a:pPr lvl="1" fontAlgn="ctr"/>
            <a:r>
              <a:rPr lang="en-US" sz="1900" dirty="0"/>
              <a:t>This program added to my personal career satisfaction</a:t>
            </a:r>
          </a:p>
          <a:p>
            <a:pPr lvl="1" fontAlgn="ctr"/>
            <a:r>
              <a:rPr lang="en-US" sz="1900" dirty="0"/>
              <a:t>This program should be included again in BPLA</a:t>
            </a:r>
          </a:p>
          <a:p>
            <a:pPr marL="0" indent="0">
              <a:buNone/>
            </a:pPr>
            <a:endParaRPr lang="en-US" sz="1900" dirty="0"/>
          </a:p>
          <a:p>
            <a:pPr marL="0" indent="0">
              <a:buNone/>
            </a:pPr>
            <a:r>
              <a:rPr lang="en-US" sz="1900" dirty="0"/>
              <a:t>Learn more about BPLA at:  </a:t>
            </a:r>
            <a:r>
              <a:rPr lang="en-US" sz="1900" dirty="0">
                <a:hlinkClick r:id="rId2"/>
              </a:rPr>
              <a:t>https://providers.beaumont.org/bpla</a:t>
            </a:r>
            <a:endParaRPr lang="en-US" sz="1900" dirty="0"/>
          </a:p>
          <a:p>
            <a:pPr marL="0" indent="0">
              <a:buNone/>
            </a:pPr>
            <a:endParaRPr lang="en-US" sz="1900" dirty="0"/>
          </a:p>
          <a:p>
            <a:pPr marL="0" indent="0">
              <a:buNone/>
            </a:pPr>
            <a:r>
              <a:rPr lang="en-US" sz="1900" dirty="0"/>
              <a:t>Questions?  </a:t>
            </a:r>
            <a:r>
              <a:rPr lang="en-US" sz="1900" dirty="0">
                <a:hlinkClick r:id="rId3"/>
              </a:rPr>
              <a:t>jeanne.sarnacki@beaumont.org</a:t>
            </a:r>
            <a:r>
              <a:rPr lang="en-US" sz="1900" dirty="0"/>
              <a:t> or 947-522-1838</a:t>
            </a:r>
          </a:p>
          <a:p>
            <a:pPr marL="548640" lvl="2" indent="0">
              <a:spcBef>
                <a:spcPts val="0"/>
              </a:spcBef>
              <a:buNone/>
            </a:pPr>
            <a:endParaRPr lang="en-US" sz="1400" b="1" dirty="0"/>
          </a:p>
          <a:p>
            <a:pPr marL="548640" lvl="2" indent="0">
              <a:spcBef>
                <a:spcPts val="0"/>
              </a:spcBef>
              <a:buNone/>
            </a:pPr>
            <a:endParaRPr lang="en-US" sz="1400" b="1" dirty="0"/>
          </a:p>
          <a:p>
            <a:pPr marL="548640" lvl="2" indent="0" algn="ctr">
              <a:spcBef>
                <a:spcPts val="0"/>
              </a:spcBef>
              <a:buNone/>
            </a:pPr>
            <a:r>
              <a:rPr lang="en-US" sz="7200" i="1" dirty="0">
                <a:latin typeface="Monotype Corsiva" pitchFamily="66" charset="0"/>
              </a:rPr>
              <a:t>Thank You!</a:t>
            </a:r>
          </a:p>
          <a:p>
            <a:pPr marL="548640" lvl="2" indent="0">
              <a:spcBef>
                <a:spcPts val="0"/>
              </a:spcBef>
              <a:buNone/>
            </a:pPr>
            <a:endParaRPr lang="en-US" sz="1400" b="1" dirty="0"/>
          </a:p>
          <a:p>
            <a:pPr marL="548640" lvl="2" indent="0">
              <a:spcBef>
                <a:spcPts val="0"/>
              </a:spcBef>
              <a:buNone/>
            </a:pPr>
            <a:endParaRPr lang="en-US" dirty="0"/>
          </a:p>
          <a:p>
            <a:endParaRPr lang="en-US" dirty="0"/>
          </a:p>
        </p:txBody>
      </p:sp>
      <p:sp>
        <p:nvSpPr>
          <p:cNvPr id="4" name="Slide Number Placeholder 3"/>
          <p:cNvSpPr>
            <a:spLocks noGrp="1"/>
          </p:cNvSpPr>
          <p:nvPr>
            <p:ph type="sldNum" sz="quarter" idx="12"/>
          </p:nvPr>
        </p:nvSpPr>
        <p:spPr/>
        <p:txBody>
          <a:bodyPr/>
          <a:lstStyle/>
          <a:p>
            <a:fld id="{199FC6E5-A93B-4FB5-BDFD-08D39437E30B}" type="slidenum">
              <a:rPr lang="en-US" smtClean="0"/>
              <a:pPr/>
              <a:t>12</a:t>
            </a:fld>
            <a:endParaRPr lang="en-US" dirty="0"/>
          </a:p>
        </p:txBody>
      </p:sp>
      <p:pic>
        <p:nvPicPr>
          <p:cNvPr id="5" name="Picture 4">
            <a:extLst>
              <a:ext uri="{FF2B5EF4-FFF2-40B4-BE49-F238E27FC236}">
                <a16:creationId xmlns:a16="http://schemas.microsoft.com/office/drawing/2014/main" id="{3CD74165-CADB-4105-97DE-787762E45D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173821566"/>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280" y="441960"/>
            <a:ext cx="8915400" cy="1219200"/>
          </a:xfrm>
        </p:spPr>
        <p:txBody>
          <a:bodyPr>
            <a:normAutofit/>
          </a:bodyPr>
          <a:lstStyle/>
          <a:p>
            <a:r>
              <a:rPr lang="en-US" sz="3200" dirty="0">
                <a:solidFill>
                  <a:srgbClr val="0070C0"/>
                </a:solidFill>
              </a:rPr>
              <a:t>Beaumont Physician Leadership Academy</a:t>
            </a:r>
            <a:br>
              <a:rPr lang="en-US" sz="1400" dirty="0">
                <a:solidFill>
                  <a:srgbClr val="2110FE"/>
                </a:solidFill>
              </a:rPr>
            </a:br>
            <a:r>
              <a:rPr lang="en-US" sz="1400" dirty="0">
                <a:solidFill>
                  <a:schemeClr val="tx1"/>
                </a:solidFill>
              </a:rPr>
              <a:t>Better Care. Improved Partnerships. Enhanced Organizational and Individual Vitality.</a:t>
            </a:r>
          </a:p>
        </p:txBody>
      </p:sp>
      <p:sp>
        <p:nvSpPr>
          <p:cNvPr id="4" name="Rectangle 3"/>
          <p:cNvSpPr/>
          <p:nvPr/>
        </p:nvSpPr>
        <p:spPr>
          <a:xfrm>
            <a:off x="304800" y="1524000"/>
            <a:ext cx="8001000" cy="3416320"/>
          </a:xfrm>
          <a:prstGeom prst="rect">
            <a:avLst/>
          </a:prstGeom>
        </p:spPr>
        <p:txBody>
          <a:bodyPr wrap="square">
            <a:spAutoFit/>
          </a:bodyPr>
          <a:lstStyle/>
          <a:p>
            <a:r>
              <a:rPr lang="en-US" dirty="0"/>
              <a:t>BPLA is designed to develop physicians who will provide leadership for enhanced clinical outcomes, process/program design, and cost-effective service delivery innovations needed to better serve our patients, our communities and our physicians.  </a:t>
            </a:r>
          </a:p>
          <a:p>
            <a:endParaRPr lang="en-US" dirty="0"/>
          </a:p>
          <a:p>
            <a:r>
              <a:rPr lang="en-US" dirty="0"/>
              <a:t>The Academy consists of a nine-month curriculum of monthly educational sessions. Group project work and executive mentoring are also part of the BPLA experience. Classes are held in a centralized location.</a:t>
            </a:r>
          </a:p>
          <a:p>
            <a:endParaRPr lang="en-US" b="1" dirty="0"/>
          </a:p>
          <a:p>
            <a:r>
              <a:rPr lang="en-US" b="1" dirty="0"/>
              <a:t>The involvement of senior leadership in the BPLA, particularly as mentors, affords opportunities for strengthened administrative-medical staff partnerships, ultimately benefiting patients, Beaumont Health, and the communities we serve.</a:t>
            </a:r>
          </a:p>
        </p:txBody>
      </p:sp>
      <p:sp>
        <p:nvSpPr>
          <p:cNvPr id="3" name="Slide Number Placeholder 2"/>
          <p:cNvSpPr>
            <a:spLocks noGrp="1"/>
          </p:cNvSpPr>
          <p:nvPr>
            <p:ph type="sldNum" sz="quarter" idx="12"/>
          </p:nvPr>
        </p:nvSpPr>
        <p:spPr/>
        <p:txBody>
          <a:bodyPr/>
          <a:lstStyle/>
          <a:p>
            <a:fld id="{199FC6E5-A93B-4FB5-BDFD-08D39437E30B}" type="slidenum">
              <a:rPr lang="en-US" smtClean="0"/>
              <a:pPr/>
              <a:t>2</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5943600"/>
            <a:ext cx="1828800" cy="636104"/>
          </a:xfrm>
          <a:prstGeom prst="rect">
            <a:avLst/>
          </a:prstGeom>
        </p:spPr>
      </p:pic>
    </p:spTree>
    <p:extLst>
      <p:ext uri="{BB962C8B-B14F-4D97-AF65-F5344CB8AC3E}">
        <p14:creationId xmlns:p14="http://schemas.microsoft.com/office/powerpoint/2010/main" val="1600621450"/>
      </p:ext>
    </p:extLst>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A4D9-1DB1-4094-A13F-72D135E64385}"/>
              </a:ext>
            </a:extLst>
          </p:cNvPr>
          <p:cNvSpPr>
            <a:spLocks noGrp="1"/>
          </p:cNvSpPr>
          <p:nvPr>
            <p:ph type="title"/>
          </p:nvPr>
        </p:nvSpPr>
        <p:spPr>
          <a:xfrm>
            <a:off x="228600" y="533400"/>
            <a:ext cx="8458200" cy="609600"/>
          </a:xfrm>
        </p:spPr>
        <p:txBody>
          <a:bodyPr/>
          <a:lstStyle/>
          <a:p>
            <a:r>
              <a:rPr lang="en-US" sz="3200" dirty="0">
                <a:solidFill>
                  <a:srgbClr val="0070C0"/>
                </a:solidFill>
              </a:rPr>
              <a:t>A bit about BPLA:</a:t>
            </a:r>
            <a:endParaRPr lang="en-US" dirty="0">
              <a:solidFill>
                <a:srgbClr val="0070C0"/>
              </a:solidFill>
            </a:endParaRPr>
          </a:p>
        </p:txBody>
      </p:sp>
      <p:sp>
        <p:nvSpPr>
          <p:cNvPr id="3" name="Content Placeholder 2">
            <a:extLst>
              <a:ext uri="{FF2B5EF4-FFF2-40B4-BE49-F238E27FC236}">
                <a16:creationId xmlns:a16="http://schemas.microsoft.com/office/drawing/2014/main" id="{912163F1-4081-4102-9B41-6CF31ADE1879}"/>
              </a:ext>
            </a:extLst>
          </p:cNvPr>
          <p:cNvSpPr>
            <a:spLocks noGrp="1"/>
          </p:cNvSpPr>
          <p:nvPr>
            <p:ph idx="1"/>
          </p:nvPr>
        </p:nvSpPr>
        <p:spPr>
          <a:xfrm>
            <a:off x="457200" y="1371600"/>
            <a:ext cx="8229600" cy="5257800"/>
          </a:xfrm>
        </p:spPr>
        <p:txBody>
          <a:bodyPr>
            <a:normAutofit/>
          </a:bodyPr>
          <a:lstStyle/>
          <a:p>
            <a:pPr marL="0" indent="0">
              <a:buNone/>
            </a:pPr>
            <a:r>
              <a:rPr lang="en-US" u="sng" dirty="0">
                <a:solidFill>
                  <a:schemeClr val="tx2"/>
                </a:solidFill>
              </a:rPr>
              <a:t>Academy Highlights from 2011 – 2019 </a:t>
            </a:r>
          </a:p>
          <a:p>
            <a:r>
              <a:rPr lang="en-US" sz="2000" dirty="0"/>
              <a:t>Over 225  Beaumont physicians are now BPLA alumni. </a:t>
            </a:r>
          </a:p>
          <a:p>
            <a:r>
              <a:rPr lang="en-US" sz="2000" dirty="0"/>
              <a:t>Over 160 provide leadership to the System including five chief medical officers</a:t>
            </a:r>
            <a:r>
              <a:rPr lang="en-US" sz="2000"/>
              <a:t>, four elected </a:t>
            </a:r>
            <a:r>
              <a:rPr lang="en-US" sz="2000" dirty="0"/>
              <a:t>chiefs/presidents of staff, 29 vice chiefs and 14 chairs.</a:t>
            </a:r>
          </a:p>
          <a:p>
            <a:r>
              <a:rPr lang="en-US" sz="2000" dirty="0"/>
              <a:t> Completion of BPLA now considered when the organization seeks physician input and identifies potential leaders</a:t>
            </a:r>
          </a:p>
          <a:p>
            <a:r>
              <a:rPr lang="en-US" sz="2000" dirty="0"/>
              <a:t>Representation from all eight hospitals is the norm.</a:t>
            </a:r>
          </a:p>
          <a:p>
            <a:pPr marL="0" indent="0">
              <a:buNone/>
            </a:pPr>
            <a:endParaRPr lang="en-US" sz="1400" dirty="0"/>
          </a:p>
          <a:p>
            <a:pPr marL="0" indent="0">
              <a:buNone/>
            </a:pPr>
            <a:r>
              <a:rPr lang="en-US" sz="1400" i="1" dirty="0">
                <a:solidFill>
                  <a:srgbClr val="FF0000"/>
                </a:solidFill>
              </a:rPr>
              <a:t>“BPLA provides a valuable opportunity for internal and personal growth.  It is a valuable introduction to the corporate world of medicine which physicians generally have little experience with during training or practice. The relationships with other physicians going through the process I found to be liberating.  We tend to spend our work lives in 10x10 rooms, isolated from other physicians.  In that setting it is easy to envision we are along in our struggles and it is hard to see the bigger machine in which we serve as a small part.  The BPLA is an eye opening experience which challenges your assumptions about yourself.  The commitment of BH to its stated goals and ideals is palpable.  The focus on diversity and inclusiveness was clearly evident.” 2017 Fellow</a:t>
            </a:r>
          </a:p>
        </p:txBody>
      </p:sp>
      <p:sp>
        <p:nvSpPr>
          <p:cNvPr id="4" name="Slide Number Placeholder 3">
            <a:extLst>
              <a:ext uri="{FF2B5EF4-FFF2-40B4-BE49-F238E27FC236}">
                <a16:creationId xmlns:a16="http://schemas.microsoft.com/office/drawing/2014/main" id="{6696204E-FF8A-4F6A-AF68-C432561FE949}"/>
              </a:ext>
            </a:extLst>
          </p:cNvPr>
          <p:cNvSpPr>
            <a:spLocks noGrp="1"/>
          </p:cNvSpPr>
          <p:nvPr>
            <p:ph type="sldNum" sz="quarter" idx="12"/>
          </p:nvPr>
        </p:nvSpPr>
        <p:spPr/>
        <p:txBody>
          <a:bodyPr/>
          <a:lstStyle/>
          <a:p>
            <a:fld id="{199FC6E5-A93B-4FB5-BDFD-08D39437E30B}" type="slidenum">
              <a:rPr lang="en-US" smtClean="0"/>
              <a:pPr/>
              <a:t>3</a:t>
            </a:fld>
            <a:endParaRPr lang="en-US" dirty="0"/>
          </a:p>
        </p:txBody>
      </p:sp>
      <p:pic>
        <p:nvPicPr>
          <p:cNvPr id="5" name="Picture 4">
            <a:extLst>
              <a:ext uri="{FF2B5EF4-FFF2-40B4-BE49-F238E27FC236}">
                <a16:creationId xmlns:a16="http://schemas.microsoft.com/office/drawing/2014/main" id="{D06AE9B9-30DF-485A-B0E8-9C55C9EF44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0" y="6019801"/>
            <a:ext cx="1905000" cy="636104"/>
          </a:xfrm>
          <a:prstGeom prst="rect">
            <a:avLst/>
          </a:prstGeom>
        </p:spPr>
      </p:pic>
    </p:spTree>
    <p:extLst>
      <p:ext uri="{BB962C8B-B14F-4D97-AF65-F5344CB8AC3E}">
        <p14:creationId xmlns:p14="http://schemas.microsoft.com/office/powerpoint/2010/main" val="1704692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a:bodyPr>
          <a:lstStyle/>
          <a:p>
            <a:r>
              <a:rPr lang="en-US" sz="2800" dirty="0">
                <a:solidFill>
                  <a:srgbClr val="0070C0"/>
                </a:solidFill>
              </a:rPr>
              <a:t>An Additional, </a:t>
            </a:r>
            <a:r>
              <a:rPr lang="en-US" sz="2800" i="1" dirty="0"/>
              <a:t>Essential</a:t>
            </a:r>
            <a:r>
              <a:rPr lang="en-US" sz="2800" dirty="0">
                <a:solidFill>
                  <a:srgbClr val="0070C0"/>
                </a:solidFill>
              </a:rPr>
              <a:t> Element to BPLA are Beaumont Leaders willing and ready to serve as mentors:</a:t>
            </a:r>
          </a:p>
        </p:txBody>
      </p:sp>
      <p:sp>
        <p:nvSpPr>
          <p:cNvPr id="3" name="Content Placeholder 2"/>
          <p:cNvSpPr>
            <a:spLocks noGrp="1"/>
          </p:cNvSpPr>
          <p:nvPr>
            <p:ph idx="1"/>
          </p:nvPr>
        </p:nvSpPr>
        <p:spPr>
          <a:xfrm>
            <a:off x="533400" y="1828800"/>
            <a:ext cx="8229600" cy="152400"/>
          </a:xfrm>
        </p:spPr>
        <p:txBody>
          <a:bodyPr>
            <a:normAutofit fontScale="25000" lnSpcReduction="20000"/>
          </a:bodyPr>
          <a:lstStyle/>
          <a:p>
            <a:pPr marL="0" indent="0" algn="ctr">
              <a:buNone/>
            </a:pPr>
            <a:endParaRPr lang="en-US" u="sng" dirty="0">
              <a:solidFill>
                <a:srgbClr val="0070C0"/>
              </a:solidFill>
            </a:endParaRPr>
          </a:p>
        </p:txBody>
      </p:sp>
      <p:sp>
        <p:nvSpPr>
          <p:cNvPr id="4" name="Content Placeholder 2"/>
          <p:cNvSpPr txBox="1">
            <a:spLocks/>
          </p:cNvSpPr>
          <p:nvPr/>
        </p:nvSpPr>
        <p:spPr>
          <a:xfrm>
            <a:off x="304800" y="1981199"/>
            <a:ext cx="8686800" cy="4038601"/>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731520" lvl="1" indent="-457200">
              <a:buFont typeface="+mj-lt"/>
              <a:buAutoNum type="arabicPeriod"/>
            </a:pPr>
            <a:r>
              <a:rPr lang="en-US" dirty="0"/>
              <a:t>What is the role of a mentor to the BPLA participant(s)? </a:t>
            </a:r>
          </a:p>
          <a:p>
            <a:pPr marL="731520" lvl="1" indent="-457200">
              <a:buFont typeface="+mj-lt"/>
              <a:buAutoNum type="arabicPeriod"/>
            </a:pPr>
            <a:r>
              <a:rPr lang="en-US" dirty="0"/>
              <a:t>What is the expected time investment?</a:t>
            </a:r>
          </a:p>
          <a:p>
            <a:pPr marL="731520" lvl="1" indent="-457200">
              <a:buFont typeface="+mj-lt"/>
              <a:buAutoNum type="arabicPeriod"/>
            </a:pPr>
            <a:r>
              <a:rPr lang="en-US" dirty="0"/>
              <a:t>What is the competency framework for the physician leaders?</a:t>
            </a:r>
          </a:p>
          <a:p>
            <a:pPr marL="731520" lvl="1" indent="-457200">
              <a:buFont typeface="+mj-lt"/>
              <a:buAutoNum type="arabicPeriod"/>
            </a:pPr>
            <a:r>
              <a:rPr lang="en-US" dirty="0"/>
              <a:t>What are some specific suggestions regarding how to spend our time most productively during our mentoring sessions?  How do we assure the most developmental value?</a:t>
            </a:r>
          </a:p>
          <a:p>
            <a:pPr marL="731520" lvl="1" indent="-457200">
              <a:buFont typeface="+mj-lt"/>
              <a:buAutoNum type="arabicPeriod"/>
            </a:pPr>
            <a:r>
              <a:rPr lang="en-US" dirty="0"/>
              <a:t>What are the short and longer-term benefits to the physician(s), to Beaumont,  and to me?</a:t>
            </a:r>
          </a:p>
          <a:p>
            <a:pPr marL="274320" lvl="1" indent="0">
              <a:buNone/>
            </a:pPr>
            <a:endParaRPr lang="en-US" dirty="0"/>
          </a:p>
          <a:p>
            <a:pPr marL="274320" lvl="1" indent="0">
              <a:buNone/>
            </a:pPr>
            <a:r>
              <a:rPr lang="en-US" sz="1400" i="1" dirty="0">
                <a:solidFill>
                  <a:srgbClr val="FF0000"/>
                </a:solidFill>
              </a:rPr>
              <a:t>“Mentoring was the most useful part of the program for me. My mentor gave me tips I could put to use right away with great results. Everyone should make an effort to spend time with a mentor and gain from their life and professional experience.” 2016 Fellow</a:t>
            </a:r>
          </a:p>
          <a:p>
            <a:pPr marL="731520" lvl="1" indent="-457200">
              <a:buFont typeface="+mj-lt"/>
              <a:buAutoNum type="arabicPeriod"/>
            </a:pPr>
            <a:endParaRPr lang="en-US" dirty="0"/>
          </a:p>
          <a:p>
            <a:pPr marL="274320" lvl="1" indent="0">
              <a:buNone/>
            </a:pPr>
            <a:endParaRPr lang="en-US" dirty="0"/>
          </a:p>
          <a:p>
            <a:pPr marL="731520" lvl="1"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a:p>
            <a:endParaRPr lang="en-US" dirty="0"/>
          </a:p>
          <a:p>
            <a:pPr marL="0" indent="0">
              <a:buFont typeface="Arial" pitchFamily="34" charset="0"/>
              <a:buNone/>
            </a:pPr>
            <a:endParaRPr lang="en-US" dirty="0"/>
          </a:p>
        </p:txBody>
      </p:sp>
      <p:sp>
        <p:nvSpPr>
          <p:cNvPr id="6" name="Slide Number Placeholder 5"/>
          <p:cNvSpPr>
            <a:spLocks noGrp="1"/>
          </p:cNvSpPr>
          <p:nvPr>
            <p:ph type="sldNum" sz="quarter" idx="12"/>
          </p:nvPr>
        </p:nvSpPr>
        <p:spPr/>
        <p:txBody>
          <a:bodyPr/>
          <a:lstStyle/>
          <a:p>
            <a:fld id="{199FC6E5-A93B-4FB5-BDFD-08D39437E30B}" type="slidenum">
              <a:rPr lang="en-US" smtClean="0"/>
              <a:pPr/>
              <a:t>4</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1841257533"/>
      </p:ext>
    </p:extLst>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609600"/>
          </a:xfrm>
        </p:spPr>
        <p:txBody>
          <a:bodyPr>
            <a:normAutofit fontScale="90000"/>
          </a:bodyPr>
          <a:lstStyle/>
          <a:p>
            <a:r>
              <a:rPr lang="en-US" dirty="0"/>
              <a:t>Your Role as a BPLA Mentor</a:t>
            </a:r>
          </a:p>
        </p:txBody>
      </p:sp>
      <p:sp>
        <p:nvSpPr>
          <p:cNvPr id="4" name="TextBox 3"/>
          <p:cNvSpPr txBox="1"/>
          <p:nvPr/>
        </p:nvSpPr>
        <p:spPr>
          <a:xfrm>
            <a:off x="304800" y="1219200"/>
            <a:ext cx="8382000" cy="5293757"/>
          </a:xfrm>
          <a:prstGeom prst="rect">
            <a:avLst/>
          </a:prstGeom>
          <a:noFill/>
        </p:spPr>
        <p:txBody>
          <a:bodyPr wrap="square" rtlCol="0">
            <a:spAutoFit/>
          </a:bodyPr>
          <a:lstStyle/>
          <a:p>
            <a:r>
              <a:rPr lang="en-US" b="1" dirty="0">
                <a:solidFill>
                  <a:srgbClr val="0070C0"/>
                </a:solidFill>
              </a:rPr>
              <a:t>Many Potential Hats:</a:t>
            </a:r>
          </a:p>
          <a:p>
            <a:endParaRPr lang="en-US" sz="800" dirty="0"/>
          </a:p>
          <a:p>
            <a:pPr marL="285750" indent="-285750">
              <a:buFont typeface="Arial" pitchFamily="34" charset="0"/>
              <a:buChar char="•"/>
            </a:pPr>
            <a:r>
              <a:rPr lang="en-US" sz="1400" u="sng" dirty="0"/>
              <a:t>Teacher</a:t>
            </a:r>
            <a:r>
              <a:rPr lang="en-US" sz="1400" dirty="0"/>
              <a:t>:  filling in gaps between classroom learning and the day-to-day practical know-how of running a complex healthcare operation. Providing a ‘day in the life’ experience of joining the mentor in meetings and programs can be enlightening. </a:t>
            </a:r>
          </a:p>
          <a:p>
            <a:pPr marL="285750" indent="-285750">
              <a:buFont typeface="Arial" pitchFamily="34" charset="0"/>
              <a:buChar char="•"/>
            </a:pPr>
            <a:endParaRPr lang="en-US" sz="1400" dirty="0"/>
          </a:p>
          <a:p>
            <a:pPr marL="285750" indent="-285750">
              <a:buFont typeface="Arial" pitchFamily="34" charset="0"/>
              <a:buChar char="•"/>
            </a:pPr>
            <a:r>
              <a:rPr lang="en-US" sz="1400" u="sng" dirty="0"/>
              <a:t>Developer</a:t>
            </a:r>
            <a:r>
              <a:rPr lang="en-US" sz="1400" dirty="0"/>
              <a:t>:  assisting fellows in understanding interpersonal leadership strengths and weaknesses based on guided self-reflection and behavioral feedback—learning to understand non-verbal behavior of others in order to increase emotional intelligence.</a:t>
            </a:r>
          </a:p>
          <a:p>
            <a:pPr marL="285750" indent="-285750">
              <a:buFont typeface="Arial" pitchFamily="34" charset="0"/>
              <a:buChar char="•"/>
            </a:pPr>
            <a:endParaRPr lang="en-US" sz="1400" dirty="0"/>
          </a:p>
          <a:p>
            <a:pPr marL="285750" indent="-285750">
              <a:buFont typeface="Arial" pitchFamily="34" charset="0"/>
              <a:buChar char="•"/>
            </a:pPr>
            <a:r>
              <a:rPr lang="en-US" sz="1400" u="sng" dirty="0"/>
              <a:t>Networker</a:t>
            </a:r>
            <a:r>
              <a:rPr lang="en-US" sz="1400" dirty="0"/>
              <a:t>: Helping fellows understand the functional layout of the organization, job titles and structures, and rationale for how the many moving parts connect.</a:t>
            </a:r>
          </a:p>
          <a:p>
            <a:pPr marL="285750" indent="-285750">
              <a:buFont typeface="Arial" pitchFamily="34" charset="0"/>
              <a:buChar char="•"/>
            </a:pPr>
            <a:endParaRPr lang="en-US" sz="1400" dirty="0"/>
          </a:p>
          <a:p>
            <a:pPr marL="285750" indent="-285750">
              <a:buFont typeface="Arial" pitchFamily="34" charset="0"/>
              <a:buChar char="•"/>
            </a:pPr>
            <a:r>
              <a:rPr lang="en-US" sz="1400" u="sng" dirty="0"/>
              <a:t>Navigator</a:t>
            </a:r>
            <a:r>
              <a:rPr lang="en-US" sz="1400" dirty="0"/>
              <a:t>:  Helping fellows navigate politics and bureaucracy—not only informing as to who has authority, but who has influence.  Learning to understand and manage political sensitivities is a part of effective leader development.</a:t>
            </a:r>
          </a:p>
          <a:p>
            <a:pPr marL="285750" indent="-285750">
              <a:buFont typeface="Arial" pitchFamily="34" charset="0"/>
              <a:buChar char="•"/>
            </a:pPr>
            <a:endParaRPr lang="en-US" sz="1400" dirty="0"/>
          </a:p>
          <a:p>
            <a:pPr marL="285750" indent="-285750">
              <a:buFont typeface="Arial" pitchFamily="34" charset="0"/>
              <a:buChar char="•"/>
            </a:pPr>
            <a:r>
              <a:rPr lang="en-US" sz="1400" u="sng" dirty="0"/>
              <a:t>Promoter</a:t>
            </a:r>
            <a:r>
              <a:rPr lang="en-US" sz="1400" dirty="0"/>
              <a:t>:  An accomplished mentor can also help promote the participation of physicians on multidisciplinary teams or stretch work experiences within the organization to assure that work experiences shore up classroom learning.</a:t>
            </a:r>
          </a:p>
          <a:p>
            <a:pPr marL="285750" indent="-285750">
              <a:buFont typeface="Arial" pitchFamily="34" charset="0"/>
              <a:buChar char="•"/>
            </a:pPr>
            <a:endParaRPr lang="en-US" sz="1400" dirty="0"/>
          </a:p>
          <a:p>
            <a:pPr marL="285750" indent="-285750">
              <a:buFont typeface="Arial" pitchFamily="34" charset="0"/>
              <a:buChar char="•"/>
            </a:pPr>
            <a:r>
              <a:rPr lang="en-US" sz="1400" u="sng" dirty="0"/>
              <a:t>Career Coach</a:t>
            </a:r>
            <a:r>
              <a:rPr lang="en-US" sz="1400" dirty="0"/>
              <a:t>:  For those physicians seeking to move into successively responsible leadership roles, the mentor supports the fellow in crafting a career road map to achieve his or her longer-term career goals.</a:t>
            </a:r>
          </a:p>
          <a:p>
            <a:endParaRPr lang="en-US" dirty="0"/>
          </a:p>
        </p:txBody>
      </p:sp>
      <p:sp>
        <p:nvSpPr>
          <p:cNvPr id="3" name="Slide Number Placeholder 2"/>
          <p:cNvSpPr>
            <a:spLocks noGrp="1"/>
          </p:cNvSpPr>
          <p:nvPr>
            <p:ph type="sldNum" sz="quarter" idx="12"/>
          </p:nvPr>
        </p:nvSpPr>
        <p:spPr/>
        <p:txBody>
          <a:bodyPr/>
          <a:lstStyle/>
          <a:p>
            <a:fld id="{199FC6E5-A93B-4FB5-BDFD-08D39437E30B}" type="slidenum">
              <a:rPr lang="en-US" smtClean="0"/>
              <a:pPr/>
              <a:t>5</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2800" y="6172199"/>
            <a:ext cx="1828800" cy="533399"/>
          </a:xfrm>
          <a:prstGeom prst="rect">
            <a:avLst/>
          </a:prstGeom>
        </p:spPr>
      </p:pic>
    </p:spTree>
    <p:extLst>
      <p:ext uri="{BB962C8B-B14F-4D97-AF65-F5344CB8AC3E}">
        <p14:creationId xmlns:p14="http://schemas.microsoft.com/office/powerpoint/2010/main" val="2796778633"/>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br>
              <a:rPr lang="en-US" sz="3200" dirty="0">
                <a:solidFill>
                  <a:srgbClr val="2110FE"/>
                </a:solidFill>
              </a:rPr>
            </a:br>
            <a:r>
              <a:rPr lang="en-US" sz="2800" dirty="0"/>
              <a:t>What is the Expected Time Investment for a Mentor?</a:t>
            </a:r>
          </a:p>
        </p:txBody>
      </p:sp>
      <p:sp>
        <p:nvSpPr>
          <p:cNvPr id="3" name="Content Placeholder 2"/>
          <p:cNvSpPr>
            <a:spLocks noGrp="1"/>
          </p:cNvSpPr>
          <p:nvPr>
            <p:ph idx="1"/>
          </p:nvPr>
        </p:nvSpPr>
        <p:spPr>
          <a:xfrm>
            <a:off x="335280" y="1295400"/>
            <a:ext cx="8351520" cy="4876800"/>
          </a:xfrm>
        </p:spPr>
        <p:txBody>
          <a:bodyPr>
            <a:normAutofit/>
          </a:bodyPr>
          <a:lstStyle/>
          <a:p>
            <a:pPr marL="0" indent="0">
              <a:buNone/>
            </a:pPr>
            <a:endParaRPr lang="en-US" sz="1600" dirty="0"/>
          </a:p>
          <a:p>
            <a:pPr marL="0" indent="0">
              <a:buNone/>
            </a:pPr>
            <a:r>
              <a:rPr lang="en-US" sz="1600" dirty="0"/>
              <a:t>What yield do you desire for the organization? The physician fellows?  For your own leadership investment? </a:t>
            </a:r>
            <a:r>
              <a:rPr lang="en-US" sz="1600"/>
              <a:t>Our suggested </a:t>
            </a:r>
            <a:r>
              <a:rPr lang="en-US" sz="1600" dirty="0"/>
              <a:t>baseline </a:t>
            </a:r>
            <a:r>
              <a:rPr lang="en-US" sz="1600"/>
              <a:t>time investment is:</a:t>
            </a:r>
            <a:endParaRPr lang="en-US" sz="1600" dirty="0"/>
          </a:p>
          <a:p>
            <a:endParaRPr lang="en-US" sz="300" dirty="0"/>
          </a:p>
          <a:p>
            <a:endParaRPr lang="en-US" sz="300" dirty="0"/>
          </a:p>
          <a:p>
            <a:r>
              <a:rPr lang="en-US" sz="1600" dirty="0"/>
              <a:t>1X/month to meet and debrief the learning sessions with your mentee(s) during the fellowship trajectory is ideal however it is </a:t>
            </a:r>
            <a:r>
              <a:rPr lang="en-US" sz="1600" b="1" dirty="0"/>
              <a:t>asked</a:t>
            </a:r>
            <a:r>
              <a:rPr lang="en-US" sz="1600" dirty="0"/>
              <a:t> </a:t>
            </a:r>
            <a:r>
              <a:rPr lang="en-US" sz="1600" b="1" dirty="0"/>
              <a:t>that you will meet or talk with your mentee/mentor no less than THREE times and have at least one meeting by the end of April.</a:t>
            </a:r>
          </a:p>
          <a:p>
            <a:endParaRPr lang="en-US" sz="300" dirty="0"/>
          </a:p>
          <a:p>
            <a:r>
              <a:rPr lang="en-US" sz="1600" dirty="0"/>
              <a:t>There may be significant benefit to varying time spent between one-on-one sessions AND a small group convening with multiple mentees.  Small group meetings are an effective and efficient way to learn with and among each other</a:t>
            </a:r>
          </a:p>
          <a:p>
            <a:endParaRPr lang="en-US" sz="300" dirty="0"/>
          </a:p>
          <a:p>
            <a:r>
              <a:rPr lang="en-US" sz="1600" dirty="0"/>
              <a:t>At some point in the first 60-90 days, we suggest you establish a day of shadowing—part of the day in the executive’s world, part of the day in the physician’s world.</a:t>
            </a:r>
          </a:p>
          <a:p>
            <a:endParaRPr lang="en-US" sz="300" dirty="0"/>
          </a:p>
          <a:p>
            <a:r>
              <a:rPr lang="en-US" sz="1600" dirty="0"/>
              <a:t>There may be specific meetings of interest to both the mentor and fellow that you may invite each other to attend—learning more about the organization and issues facing Beaumont Health.</a:t>
            </a:r>
          </a:p>
          <a:p>
            <a:endParaRPr lang="en-US" sz="300" dirty="0"/>
          </a:p>
        </p:txBody>
      </p:sp>
      <p:sp>
        <p:nvSpPr>
          <p:cNvPr id="5" name="Slide Number Placeholder 4"/>
          <p:cNvSpPr>
            <a:spLocks noGrp="1"/>
          </p:cNvSpPr>
          <p:nvPr>
            <p:ph type="sldNum" sz="quarter" idx="12"/>
          </p:nvPr>
        </p:nvSpPr>
        <p:spPr/>
        <p:txBody>
          <a:bodyPr/>
          <a:lstStyle/>
          <a:p>
            <a:fld id="{199FC6E5-A93B-4FB5-BDFD-08D39437E30B}" type="slidenum">
              <a:rPr lang="en-US" smtClean="0"/>
              <a:pPr/>
              <a:t>6</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4161711694"/>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82000" cy="762000"/>
          </a:xfrm>
        </p:spPr>
        <p:txBody>
          <a:bodyPr>
            <a:normAutofit/>
          </a:bodyPr>
          <a:lstStyle/>
          <a:p>
            <a:r>
              <a:rPr lang="en-US" sz="3000" dirty="0"/>
              <a:t>Suggestions to Best Leverage Your Time Together:</a:t>
            </a:r>
          </a:p>
        </p:txBody>
      </p:sp>
      <p:sp>
        <p:nvSpPr>
          <p:cNvPr id="3" name="Content Placeholder 2"/>
          <p:cNvSpPr>
            <a:spLocks noGrp="1"/>
          </p:cNvSpPr>
          <p:nvPr>
            <p:ph idx="1"/>
          </p:nvPr>
        </p:nvSpPr>
        <p:spPr>
          <a:xfrm>
            <a:off x="228600" y="1219200"/>
            <a:ext cx="8382000" cy="4800601"/>
          </a:xfrm>
        </p:spPr>
        <p:txBody>
          <a:bodyPr>
            <a:normAutofit lnSpcReduction="10000"/>
          </a:bodyPr>
          <a:lstStyle/>
          <a:p>
            <a:pPr marL="0" indent="0">
              <a:buNone/>
            </a:pPr>
            <a:r>
              <a:rPr lang="en-US" sz="1800" dirty="0">
                <a:solidFill>
                  <a:srgbClr val="0070C0"/>
                </a:solidFill>
              </a:rPr>
              <a:t>As you establish your mentoring relationship, early stage discussions should focus on developmental planning:</a:t>
            </a:r>
          </a:p>
          <a:p>
            <a:endParaRPr lang="en-US" sz="1000" dirty="0"/>
          </a:p>
          <a:p>
            <a:pPr lvl="1"/>
            <a:r>
              <a:rPr lang="en-US" sz="1600" dirty="0"/>
              <a:t>In your first meeting we suggest you meet for breakfast, lunch or dinner—get to know each other’s backgrounds, future plans, specific goals for learning, potential career ambitions, strengths and weaknesses, an other professional discussion.  Use the “Getting to Know You” questions as your starter (slide 9).  </a:t>
            </a:r>
          </a:p>
          <a:p>
            <a:pPr lvl="1"/>
            <a:r>
              <a:rPr lang="en-US" sz="1600" dirty="0"/>
              <a:t>What are the strengths and development opportunities vis-à-vis the Beaumont Physician Leadership Academy Competency Framework (slide 10)?</a:t>
            </a:r>
          </a:p>
          <a:p>
            <a:pPr lvl="1"/>
            <a:r>
              <a:rPr lang="en-US" sz="1600" dirty="0"/>
              <a:t>Each of the fellows has completed an assessment of their leadership style by TRACOM and provided written and oral feedback.  Based on the Social Styles and Versatility Concepts report from Tracom:  In the context of the competency framework, what are the mentee’s relationship and leadership strengths?  What are some possible blind spots relative to interpersonal effectiveness?  How can these be further developed?  Are the strengths well-leveraged in the fellow’s current role?  How might the fellow gather additional data to assess his or her effectiveness with others—whether with other medical staff, nursing, administrators, front-line staff or patients?</a:t>
            </a:r>
          </a:p>
          <a:p>
            <a:pPr lvl="1"/>
            <a:r>
              <a:rPr lang="en-US" sz="1600" dirty="0"/>
              <a:t>What reading do you suggest for your fellows? What are articles or other key sources of information that you feel the fellow will benefit from, while not inordinately impacting his or her time?</a:t>
            </a:r>
          </a:p>
          <a:p>
            <a:pPr marL="731520" lvl="1" indent="-457200">
              <a:buFont typeface="+mj-lt"/>
              <a:buAutoNum type="arabicPeriod"/>
            </a:pPr>
            <a:endParaRPr lang="en-US" sz="1600" dirty="0"/>
          </a:p>
          <a:p>
            <a:pPr marL="731520" lvl="1" indent="-457200">
              <a:buFont typeface="+mj-lt"/>
              <a:buAutoNum type="arabicPeriod"/>
            </a:pPr>
            <a:endParaRPr lang="en-US" sz="1600" dirty="0"/>
          </a:p>
        </p:txBody>
      </p:sp>
      <p:sp>
        <p:nvSpPr>
          <p:cNvPr id="5" name="Slide Number Placeholder 4"/>
          <p:cNvSpPr>
            <a:spLocks noGrp="1"/>
          </p:cNvSpPr>
          <p:nvPr>
            <p:ph type="sldNum" sz="quarter" idx="12"/>
          </p:nvPr>
        </p:nvSpPr>
        <p:spPr/>
        <p:txBody>
          <a:bodyPr/>
          <a:lstStyle/>
          <a:p>
            <a:fld id="{199FC6E5-A93B-4FB5-BDFD-08D39437E30B}" type="slidenum">
              <a:rPr lang="en-US" smtClean="0"/>
              <a:pPr/>
              <a:t>7</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1477154712"/>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82000" cy="762000"/>
          </a:xfrm>
        </p:spPr>
        <p:txBody>
          <a:bodyPr>
            <a:normAutofit/>
          </a:bodyPr>
          <a:lstStyle/>
          <a:p>
            <a:r>
              <a:rPr lang="en-US" sz="3000" dirty="0"/>
              <a:t>Leveraging Your Time Together (continued):</a:t>
            </a:r>
          </a:p>
        </p:txBody>
      </p:sp>
      <p:sp>
        <p:nvSpPr>
          <p:cNvPr id="3" name="Content Placeholder 2"/>
          <p:cNvSpPr>
            <a:spLocks noGrp="1"/>
          </p:cNvSpPr>
          <p:nvPr>
            <p:ph idx="1"/>
          </p:nvPr>
        </p:nvSpPr>
        <p:spPr>
          <a:xfrm>
            <a:off x="304800" y="1219200"/>
            <a:ext cx="8382000" cy="5029200"/>
          </a:xfrm>
        </p:spPr>
        <p:txBody>
          <a:bodyPr>
            <a:normAutofit/>
          </a:bodyPr>
          <a:lstStyle/>
          <a:p>
            <a:pPr marL="274320" lvl="1" indent="0">
              <a:buNone/>
            </a:pPr>
            <a:r>
              <a:rPr lang="en-US" sz="1600" u="sng" dirty="0">
                <a:solidFill>
                  <a:srgbClr val="0070C0"/>
                </a:solidFill>
              </a:rPr>
              <a:t>Additional Suggestions:</a:t>
            </a:r>
          </a:p>
          <a:p>
            <a:pPr marL="274320" lvl="1" indent="0">
              <a:buNone/>
            </a:pPr>
            <a:endParaRPr lang="en-US" sz="800" dirty="0"/>
          </a:p>
          <a:p>
            <a:pPr lvl="1"/>
            <a:r>
              <a:rPr lang="en-US" sz="1800" dirty="0"/>
              <a:t>In considering the strategic direction of Beaumont, what does the fellow need to know about the overall plan of our organization?  </a:t>
            </a:r>
          </a:p>
          <a:p>
            <a:pPr lvl="2">
              <a:buFont typeface="Wingdings" panose="05000000000000000000" pitchFamily="2" charset="2"/>
              <a:buChar char="Ø"/>
            </a:pPr>
            <a:r>
              <a:rPr lang="en-US" sz="1400" dirty="0"/>
              <a:t>What is the process for strategic planning?  Who are the key drivers of the plan? How are results measured?  </a:t>
            </a:r>
          </a:p>
          <a:p>
            <a:pPr lvl="2">
              <a:buFont typeface="Wingdings" panose="05000000000000000000" pitchFamily="2" charset="2"/>
              <a:buChar char="Ø"/>
            </a:pPr>
            <a:r>
              <a:rPr lang="en-US" sz="1400" dirty="0"/>
              <a:t>What is Beaumont’s competitive advantage?  What are it’s biggest threats?  </a:t>
            </a:r>
          </a:p>
          <a:p>
            <a:pPr lvl="2">
              <a:buFont typeface="Wingdings" panose="05000000000000000000" pitchFamily="2" charset="2"/>
              <a:buChar char="Ø"/>
            </a:pPr>
            <a:r>
              <a:rPr lang="en-US" sz="1400" dirty="0"/>
              <a:t>What are the major challenges and change initiatives are underway in your ‘world’ at Beaumont? </a:t>
            </a:r>
          </a:p>
          <a:p>
            <a:pPr lvl="2">
              <a:buFont typeface="Wingdings" panose="05000000000000000000" pitchFamily="2" charset="2"/>
              <a:buChar char="Ø"/>
            </a:pPr>
            <a:r>
              <a:rPr lang="en-US" sz="1400" dirty="0"/>
              <a:t>How can the fellow incorporate this new knowledge in order to improve his or her contribution to Beaumont?</a:t>
            </a:r>
          </a:p>
          <a:p>
            <a:pPr lvl="1"/>
            <a:r>
              <a:rPr lang="en-US" sz="1800" dirty="0"/>
              <a:t>What specific business and financial skills does the fellow want and need to learn?  Who provide the best resources internally to bridge these learning gaps? </a:t>
            </a:r>
          </a:p>
          <a:p>
            <a:pPr lvl="1"/>
            <a:r>
              <a:rPr lang="en-US" sz="1800" dirty="0"/>
              <a:t>How can the fellow learn to balance commitments to work, profession, organization, family and community?  </a:t>
            </a:r>
          </a:p>
          <a:p>
            <a:pPr lvl="1"/>
            <a:r>
              <a:rPr lang="en-US" sz="1800" dirty="0"/>
              <a:t>Finally, what are some pending projects or initiatives that the fellow could become involved in so as to fully leverage the fellowship learning and development discussions?</a:t>
            </a:r>
          </a:p>
          <a:p>
            <a:pPr lvl="1"/>
            <a:r>
              <a:rPr lang="en-US" sz="1800" dirty="0"/>
              <a:t>What is your role in supporting our PFCC Moonshot?</a:t>
            </a:r>
          </a:p>
          <a:p>
            <a:pPr marL="731520" lvl="1" indent="-457200">
              <a:buFont typeface="+mj-lt"/>
              <a:buAutoNum type="arabicPeriod" startAt="5"/>
            </a:pPr>
            <a:endParaRPr lang="en-US" sz="1600" dirty="0"/>
          </a:p>
          <a:p>
            <a:pPr marL="731520" lvl="1" indent="-457200">
              <a:buFont typeface="+mj-lt"/>
              <a:buAutoNum type="arabicPeriod" startAt="5"/>
            </a:pPr>
            <a:endParaRPr lang="en-US" sz="1600" dirty="0"/>
          </a:p>
        </p:txBody>
      </p:sp>
      <p:sp>
        <p:nvSpPr>
          <p:cNvPr id="5" name="Slide Number Placeholder 4"/>
          <p:cNvSpPr>
            <a:spLocks noGrp="1"/>
          </p:cNvSpPr>
          <p:nvPr>
            <p:ph type="sldNum" sz="quarter" idx="12"/>
          </p:nvPr>
        </p:nvSpPr>
        <p:spPr/>
        <p:txBody>
          <a:bodyPr/>
          <a:lstStyle/>
          <a:p>
            <a:fld id="{199FC6E5-A93B-4FB5-BDFD-08D39437E30B}" type="slidenum">
              <a:rPr lang="en-US" smtClean="0"/>
              <a:pPr/>
              <a:t>8</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86475" y="6019801"/>
            <a:ext cx="1905000" cy="636104"/>
          </a:xfrm>
          <a:prstGeom prst="rect">
            <a:avLst/>
          </a:prstGeom>
        </p:spPr>
      </p:pic>
    </p:spTree>
    <p:extLst>
      <p:ext uri="{BB962C8B-B14F-4D97-AF65-F5344CB8AC3E}">
        <p14:creationId xmlns:p14="http://schemas.microsoft.com/office/powerpoint/2010/main" val="1329637866"/>
      </p:ext>
    </p:extLst>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C573-6AC1-42DB-A1B6-C6AAF7D34B1F}"/>
              </a:ext>
            </a:extLst>
          </p:cNvPr>
          <p:cNvSpPr>
            <a:spLocks noGrp="1"/>
          </p:cNvSpPr>
          <p:nvPr>
            <p:ph type="title"/>
          </p:nvPr>
        </p:nvSpPr>
        <p:spPr/>
        <p:txBody>
          <a:bodyPr/>
          <a:lstStyle/>
          <a:p>
            <a:r>
              <a:rPr lang="en-US" dirty="0"/>
              <a:t>That First Meeting – Getting to Know You</a:t>
            </a:r>
          </a:p>
        </p:txBody>
      </p:sp>
      <p:sp>
        <p:nvSpPr>
          <p:cNvPr id="3" name="Content Placeholder 2">
            <a:extLst>
              <a:ext uri="{FF2B5EF4-FFF2-40B4-BE49-F238E27FC236}">
                <a16:creationId xmlns:a16="http://schemas.microsoft.com/office/drawing/2014/main" id="{5A9897E5-70D6-47B3-89A8-E36E112781E8}"/>
              </a:ext>
            </a:extLst>
          </p:cNvPr>
          <p:cNvSpPr>
            <a:spLocks noGrp="1"/>
          </p:cNvSpPr>
          <p:nvPr>
            <p:ph idx="1"/>
          </p:nvPr>
        </p:nvSpPr>
        <p:spPr/>
        <p:txBody>
          <a:bodyPr>
            <a:normAutofit fontScale="77500" lnSpcReduction="20000"/>
          </a:bodyPr>
          <a:lstStyle/>
          <a:p>
            <a:pPr marL="457200" lvl="0" indent="-457200">
              <a:buFont typeface="+mj-lt"/>
              <a:buAutoNum type="arabicPeriod"/>
            </a:pPr>
            <a:r>
              <a:rPr lang="en-US" dirty="0"/>
              <a:t>What “have you done/what do you do” to prepare yourself to grow in your career?</a:t>
            </a:r>
          </a:p>
          <a:p>
            <a:pPr marL="457200" lvl="0" indent="-457200">
              <a:buFont typeface="+mj-lt"/>
              <a:buAutoNum type="arabicPeriod"/>
            </a:pPr>
            <a:r>
              <a:rPr lang="en-US" dirty="0"/>
              <a:t>How do you "manage up"?</a:t>
            </a:r>
          </a:p>
          <a:p>
            <a:pPr marL="457200" lvl="0" indent="-457200">
              <a:buFont typeface="+mj-lt"/>
              <a:buAutoNum type="arabicPeriod"/>
            </a:pPr>
            <a:r>
              <a:rPr lang="en-US" dirty="0"/>
              <a:t>How do you deal with "burnout"?</a:t>
            </a:r>
          </a:p>
          <a:p>
            <a:pPr marL="457200" lvl="0" indent="-457200">
              <a:buFont typeface="+mj-lt"/>
              <a:buAutoNum type="arabicPeriod"/>
            </a:pPr>
            <a:r>
              <a:rPr lang="en-US" dirty="0"/>
              <a:t>How do you effectively partner with other members of your teams?</a:t>
            </a:r>
          </a:p>
          <a:p>
            <a:pPr marL="457200" lvl="0" indent="-457200">
              <a:buFont typeface="+mj-lt"/>
              <a:buAutoNum type="arabicPeriod"/>
            </a:pPr>
            <a:r>
              <a:rPr lang="en-US" dirty="0"/>
              <a:t>How do you balance the expectations and pressures of work and family?</a:t>
            </a:r>
          </a:p>
          <a:p>
            <a:pPr marL="457200" lvl="0" indent="-457200">
              <a:buFont typeface="+mj-lt"/>
              <a:buAutoNum type="arabicPeriod"/>
            </a:pPr>
            <a:r>
              <a:rPr lang="en-US" dirty="0"/>
              <a:t>How do I find time for me?</a:t>
            </a:r>
          </a:p>
          <a:p>
            <a:pPr marL="457200" lvl="0" indent="-457200">
              <a:buFont typeface="+mj-lt"/>
              <a:buAutoNum type="arabicPeriod"/>
            </a:pPr>
            <a:r>
              <a:rPr lang="en-US" dirty="0"/>
              <a:t>What are the accomplishments that you are most proud of, and how did you achieve them?</a:t>
            </a:r>
          </a:p>
          <a:p>
            <a:pPr marL="457200" lvl="0" indent="-457200">
              <a:buFont typeface="+mj-lt"/>
              <a:buAutoNum type="arabicPeriod"/>
            </a:pPr>
            <a:r>
              <a:rPr lang="en-US" dirty="0"/>
              <a:t>What are the hard lessons you learned in your last ten years and how are you different/wiser today?</a:t>
            </a:r>
          </a:p>
          <a:p>
            <a:pPr marL="457200" indent="-457200">
              <a:buFont typeface="+mj-lt"/>
              <a:buAutoNum type="arabicPeriod"/>
            </a:pPr>
            <a:r>
              <a:rPr lang="en-US" dirty="0"/>
              <a:t> What are the essential elements of business that I should equip myself with to continue to grow in management and leadership?</a:t>
            </a:r>
          </a:p>
          <a:p>
            <a:pPr marL="457200" indent="-457200">
              <a:buFont typeface="+mj-lt"/>
              <a:buAutoNum type="arabicPeriod"/>
            </a:pPr>
            <a:r>
              <a:rPr lang="en-US" dirty="0"/>
              <a:t> How do you get feedback? How do you give feedback?</a:t>
            </a:r>
          </a:p>
          <a:p>
            <a:pPr marL="457200" lvl="0" indent="-457200">
              <a:buFont typeface="+mj-lt"/>
              <a:buAutoNum type="arabicPeriod"/>
            </a:pPr>
            <a:r>
              <a:rPr lang="en-US" dirty="0"/>
              <a:t>What are your strategic imperatives?  How do you measure your efforts?</a:t>
            </a:r>
          </a:p>
          <a:p>
            <a:pPr marL="457200" lvl="0" indent="-457200">
              <a:buFont typeface="+mj-lt"/>
              <a:buAutoNum type="arabicPeriod"/>
            </a:pPr>
            <a:r>
              <a:rPr lang="en-US" dirty="0"/>
              <a:t>Let’s talk about the group project – what I’m doing, where the group is at, next steps and anyway you might be helpful.</a:t>
            </a:r>
          </a:p>
          <a:p>
            <a:endParaRPr lang="en-US" dirty="0"/>
          </a:p>
        </p:txBody>
      </p:sp>
      <p:sp>
        <p:nvSpPr>
          <p:cNvPr id="4" name="Slide Number Placeholder 3">
            <a:extLst>
              <a:ext uri="{FF2B5EF4-FFF2-40B4-BE49-F238E27FC236}">
                <a16:creationId xmlns:a16="http://schemas.microsoft.com/office/drawing/2014/main" id="{29D7EF2D-6EC3-4B56-8633-A242FF813371}"/>
              </a:ext>
            </a:extLst>
          </p:cNvPr>
          <p:cNvSpPr>
            <a:spLocks noGrp="1"/>
          </p:cNvSpPr>
          <p:nvPr>
            <p:ph type="sldNum" sz="quarter" idx="12"/>
          </p:nvPr>
        </p:nvSpPr>
        <p:spPr/>
        <p:txBody>
          <a:bodyPr/>
          <a:lstStyle/>
          <a:p>
            <a:fld id="{199FC6E5-A93B-4FB5-BDFD-08D39437E30B}" type="slidenum">
              <a:rPr lang="en-US" smtClean="0"/>
              <a:pPr/>
              <a:t>9</a:t>
            </a:fld>
            <a:endParaRPr lang="en-US" dirty="0"/>
          </a:p>
        </p:txBody>
      </p:sp>
    </p:spTree>
    <p:extLst>
      <p:ext uri="{BB962C8B-B14F-4D97-AF65-F5344CB8AC3E}">
        <p14:creationId xmlns:p14="http://schemas.microsoft.com/office/powerpoint/2010/main" val="2682446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10415</TotalTime>
  <Words>1620</Words>
  <Application>Microsoft Office PowerPoint</Application>
  <PresentationFormat>On-screen Show (4:3)</PresentationFormat>
  <Paragraphs>133</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Monotype Corsiva</vt:lpstr>
      <vt:lpstr>Wingdings</vt:lpstr>
      <vt:lpstr>Clarity</vt:lpstr>
      <vt:lpstr>Beaumont Physician Leadership Academy  Mentoring Guide Meeting Our Vision through Exceptional Administrative-Medical Staff Collaboration</vt:lpstr>
      <vt:lpstr>Beaumont Physician Leadership Academy Better Care. Improved Partnerships. Enhanced Organizational and Individual Vitality.</vt:lpstr>
      <vt:lpstr>A bit about BPLA:</vt:lpstr>
      <vt:lpstr>An Additional, Essential Element to BPLA are Beaumont Leaders willing and ready to serve as mentors:</vt:lpstr>
      <vt:lpstr>Your Role as a BPLA Mentor</vt:lpstr>
      <vt:lpstr> What is the Expected Time Investment for a Mentor?</vt:lpstr>
      <vt:lpstr>Suggestions to Best Leverage Your Time Together:</vt:lpstr>
      <vt:lpstr>Leveraging Your Time Together (continued):</vt:lpstr>
      <vt:lpstr>That First Meeting – Getting to Know You</vt:lpstr>
      <vt:lpstr>BPLA                 Leadership Competency Framework</vt:lpstr>
      <vt:lpstr>Some Past Mentor Observations &amp; Practices:</vt:lpstr>
      <vt:lpstr>Final Thoughts:</vt:lpstr>
    </vt:vector>
  </TitlesOfParts>
  <Company>Heartland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davism</dc:creator>
  <cp:lastModifiedBy>Sarnacki, Jeanne</cp:lastModifiedBy>
  <cp:revision>192</cp:revision>
  <cp:lastPrinted>2019-03-07T21:14:59Z</cp:lastPrinted>
  <dcterms:created xsi:type="dcterms:W3CDTF">2010-12-09T22:26:37Z</dcterms:created>
  <dcterms:modified xsi:type="dcterms:W3CDTF">2019-08-20T18:03:42Z</dcterms:modified>
</cp:coreProperties>
</file>